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5"/>
  </p:notesMasterIdLst>
  <p:sldIdLst>
    <p:sldId id="256" r:id="rId2"/>
    <p:sldId id="263" r:id="rId3"/>
    <p:sldId id="276" r:id="rId4"/>
    <p:sldId id="277" r:id="rId5"/>
    <p:sldId id="278" r:id="rId6"/>
    <p:sldId id="279" r:id="rId7"/>
    <p:sldId id="280" r:id="rId8"/>
    <p:sldId id="281" r:id="rId9"/>
    <p:sldId id="282" r:id="rId10"/>
    <p:sldId id="275" r:id="rId11"/>
    <p:sldId id="262" r:id="rId12"/>
    <p:sldId id="264" r:id="rId13"/>
    <p:sldId id="265" r:id="rId14"/>
    <p:sldId id="266" r:id="rId15"/>
    <p:sldId id="267" r:id="rId16"/>
    <p:sldId id="268" r:id="rId17"/>
    <p:sldId id="269" r:id="rId18"/>
    <p:sldId id="258" r:id="rId19"/>
    <p:sldId id="260" r:id="rId20"/>
    <p:sldId id="270" r:id="rId21"/>
    <p:sldId id="272" r:id="rId22"/>
    <p:sldId id="273" r:id="rId23"/>
    <p:sldId id="274" r:id="rId24"/>
    <p:sldId id="283" r:id="rId25"/>
    <p:sldId id="284" r:id="rId26"/>
    <p:sldId id="285" r:id="rId27"/>
    <p:sldId id="286" r:id="rId28"/>
    <p:sldId id="287" r:id="rId29"/>
    <p:sldId id="288" r:id="rId30"/>
    <p:sldId id="289" r:id="rId31"/>
    <p:sldId id="290" r:id="rId32"/>
    <p:sldId id="291" r:id="rId33"/>
    <p:sldId id="292" r:id="rId34"/>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30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DA8DA1-8855-4E19-8CD1-94DF807889E9}" type="datetimeFigureOut">
              <a:rPr lang="pl-PL" smtClean="0"/>
              <a:t>2017-06-16</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EFE126-EEC2-458E-ABF4-46FFCD518B76}" type="slidenum">
              <a:rPr lang="pl-PL" smtClean="0"/>
              <a:t>‹#›</a:t>
            </a:fld>
            <a:endParaRPr lang="pl-PL"/>
          </a:p>
        </p:txBody>
      </p:sp>
    </p:spTree>
    <p:extLst>
      <p:ext uri="{BB962C8B-B14F-4D97-AF65-F5344CB8AC3E}">
        <p14:creationId xmlns:p14="http://schemas.microsoft.com/office/powerpoint/2010/main" val="1704316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11</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12</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13</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14</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15</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Zjawisko to często możemy zauważyć, kiedy mamy do czynienia z opisem agresywnych zajść pomiędzy dwiema rywalizującymi ze sobą grupami. W sprawozdaniu z tego wydarzenia każda z grup przedstawi opis faktów, obarczając winą za zaistniałe zajścia i sprowokowanie agresji swoich przeciwników.</a:t>
            </a:r>
            <a:endParaRPr lang="pl-PL" dirty="0"/>
          </a:p>
        </p:txBody>
      </p:sp>
      <p:sp>
        <p:nvSpPr>
          <p:cNvPr id="4" name="Symbol zastępczy numeru slajdu 3"/>
          <p:cNvSpPr>
            <a:spLocks noGrp="1"/>
          </p:cNvSpPr>
          <p:nvPr>
            <p:ph type="sldNum" sz="quarter" idx="10"/>
          </p:nvPr>
        </p:nvSpPr>
        <p:spPr/>
        <p:txBody>
          <a:bodyPr/>
          <a:lstStyle/>
          <a:p>
            <a:fld id="{5BEFE126-EEC2-458E-ABF4-46FFCD518B76}" type="slidenum">
              <a:rPr lang="pl-PL" smtClean="0"/>
              <a:t>16</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Zjawisko to często możemy zauważyć, kiedy mamy do czynienia z opisem agresywnych zajść pomiędzy dwiema rywalizującymi ze sobą grupami. </a:t>
            </a:r>
            <a:r>
              <a:rPr lang="pl-PL" smtClean="0"/>
              <a:t>W sprawozdaniu z tego wydarzenia każda z grup przedstawi opis faktów, obarczając winą za zaistniałe zajścia i sprowokowanie agresji swoich przeciwników.</a:t>
            </a:r>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17</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18</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19</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20</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3</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21</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22</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23</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24</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25</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26</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27</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28</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29</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30</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b="0" i="0" u="none" strike="noStrike" kern="1200" baseline="0" dirty="0" smtClean="0">
                <a:solidFill>
                  <a:schemeClr val="tx1"/>
                </a:solidFill>
                <a:latin typeface="+mn-lt"/>
                <a:ea typeface="+mn-ea"/>
                <a:cs typeface="+mn-cs"/>
              </a:rPr>
              <a:t>Rozpoznanie </a:t>
            </a:r>
            <a:r>
              <a:rPr lang="pl-PL" sz="1200" b="0" i="1" u="none" strike="noStrike" kern="1200" baseline="0" dirty="0" smtClean="0">
                <a:solidFill>
                  <a:schemeClr val="tx1"/>
                </a:solidFill>
                <a:latin typeface="+mn-lt"/>
                <a:ea typeface="+mn-ea"/>
                <a:cs typeface="+mn-cs"/>
              </a:rPr>
              <a:t>obcego </a:t>
            </a:r>
            <a:r>
              <a:rPr lang="pl-PL" sz="1200" b="0" i="0" u="none" strike="noStrike" kern="1200" baseline="0" dirty="0" smtClean="0">
                <a:solidFill>
                  <a:schemeClr val="tx1"/>
                </a:solidFill>
                <a:latin typeface="+mn-lt"/>
                <a:ea typeface="+mn-ea"/>
                <a:cs typeface="+mn-cs"/>
              </a:rPr>
              <a:t>przebiega też na przeciwstawieniu</a:t>
            </a:r>
          </a:p>
          <a:p>
            <a:r>
              <a:rPr lang="pl-PL" sz="1200" b="0" i="0" u="none" strike="noStrike" kern="1200" baseline="0" dirty="0" smtClean="0">
                <a:solidFill>
                  <a:schemeClr val="tx1"/>
                </a:solidFill>
                <a:latin typeface="+mn-lt"/>
                <a:ea typeface="+mn-ea"/>
                <a:cs typeface="+mn-cs"/>
              </a:rPr>
              <a:t>ludzie-zwierzęta. Trzeba tu wspomnieć o tzw. </a:t>
            </a:r>
            <a:r>
              <a:rPr lang="pl-PL" sz="1200" b="0" i="1" u="none" strike="noStrike" kern="1200" baseline="0" dirty="0" smtClean="0">
                <a:solidFill>
                  <a:schemeClr val="tx1"/>
                </a:solidFill>
                <a:latin typeface="+mn-lt"/>
                <a:ea typeface="+mn-ea"/>
                <a:cs typeface="+mn-cs"/>
              </a:rPr>
              <a:t>dzikich ludach, </a:t>
            </a:r>
            <a:r>
              <a:rPr lang="pl-PL" sz="1200" b="0" i="0" u="none" strike="noStrike" kern="1200" baseline="0" dirty="0" err="1" smtClean="0">
                <a:solidFill>
                  <a:schemeClr val="tx1"/>
                </a:solidFill>
                <a:latin typeface="+mn-lt"/>
                <a:ea typeface="+mn-ea"/>
                <a:cs typeface="+mn-cs"/>
              </a:rPr>
              <a:t>ktorych</a:t>
            </a:r>
            <a:endParaRPr lang="pl-PL" sz="1200" b="0" i="0" u="none" strike="noStrike" kern="1200" baseline="0" dirty="0" smtClean="0">
              <a:solidFill>
                <a:schemeClr val="tx1"/>
              </a:solidFill>
              <a:latin typeface="+mn-lt"/>
              <a:ea typeface="+mn-ea"/>
              <a:cs typeface="+mn-cs"/>
            </a:endParaRPr>
          </a:p>
          <a:p>
            <a:r>
              <a:rPr lang="pl-PL" sz="1200" b="0" i="0" u="none" strike="noStrike" kern="1200" baseline="0" dirty="0" smtClean="0">
                <a:solidFill>
                  <a:schemeClr val="tx1"/>
                </a:solidFill>
                <a:latin typeface="+mn-lt"/>
                <a:ea typeface="+mn-ea"/>
                <a:cs typeface="+mn-cs"/>
              </a:rPr>
              <a:t>członkowie przedstawiani są jako okrutne zwierzęta. Dowodem obcości</a:t>
            </a:r>
          </a:p>
          <a:p>
            <a:r>
              <a:rPr lang="pl-PL" sz="1200" b="0" i="0" u="none" strike="noStrike" kern="1200" baseline="0" dirty="0" smtClean="0">
                <a:solidFill>
                  <a:schemeClr val="tx1"/>
                </a:solidFill>
                <a:latin typeface="+mn-lt"/>
                <a:ea typeface="+mn-ea"/>
                <a:cs typeface="+mn-cs"/>
              </a:rPr>
              <a:t>było także posługiwanie się innym językiem.</a:t>
            </a:r>
            <a:endParaRPr lang="pl-PL" dirty="0"/>
          </a:p>
        </p:txBody>
      </p:sp>
      <p:sp>
        <p:nvSpPr>
          <p:cNvPr id="4" name="Symbol zastępczy numeru slajdu 3"/>
          <p:cNvSpPr>
            <a:spLocks noGrp="1"/>
          </p:cNvSpPr>
          <p:nvPr>
            <p:ph type="sldNum" sz="quarter" idx="10"/>
          </p:nvPr>
        </p:nvSpPr>
        <p:spPr/>
        <p:txBody>
          <a:bodyPr/>
          <a:lstStyle/>
          <a:p>
            <a:fld id="{5BEFE126-EEC2-458E-ABF4-46FFCD518B76}" type="slidenum">
              <a:rPr lang="pl-PL" smtClean="0"/>
              <a:t>4</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31</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32</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33</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5BEFE126-EEC2-458E-ABF4-46FFCD518B76}" type="slidenum">
              <a:rPr lang="pl-PL" smtClean="0"/>
              <a:t>5</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5BEFE126-EEC2-458E-ABF4-46FFCD518B76}" type="slidenum">
              <a:rPr lang="pl-PL" smtClean="0"/>
              <a:t>6</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5BEFE126-EEC2-458E-ABF4-46FFCD518B76}" type="slidenum">
              <a:rPr lang="pl-PL" smtClean="0"/>
              <a:t>7</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 </a:t>
            </a:r>
            <a:endParaRPr lang="pl-PL" dirty="0"/>
          </a:p>
        </p:txBody>
      </p:sp>
      <p:sp>
        <p:nvSpPr>
          <p:cNvPr id="4" name="Symbol zastępczy numeru slajdu 3"/>
          <p:cNvSpPr>
            <a:spLocks noGrp="1"/>
          </p:cNvSpPr>
          <p:nvPr>
            <p:ph type="sldNum" sz="quarter" idx="10"/>
          </p:nvPr>
        </p:nvSpPr>
        <p:spPr/>
        <p:txBody>
          <a:bodyPr/>
          <a:lstStyle/>
          <a:p>
            <a:fld id="{5BEFE126-EEC2-458E-ABF4-46FFCD518B76}" type="slidenum">
              <a:rPr lang="pl-PL" smtClean="0"/>
              <a:t>8</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dirty="0" smtClean="0"/>
              <a:t>, </a:t>
            </a:r>
            <a:endParaRPr lang="pl-PL" dirty="0"/>
          </a:p>
        </p:txBody>
      </p:sp>
      <p:sp>
        <p:nvSpPr>
          <p:cNvPr id="4" name="Symbol zastępczy numeru slajdu 3"/>
          <p:cNvSpPr>
            <a:spLocks noGrp="1"/>
          </p:cNvSpPr>
          <p:nvPr>
            <p:ph type="sldNum" sz="quarter" idx="10"/>
          </p:nvPr>
        </p:nvSpPr>
        <p:spPr/>
        <p:txBody>
          <a:bodyPr/>
          <a:lstStyle/>
          <a:p>
            <a:fld id="{5BEFE126-EEC2-458E-ABF4-46FFCD518B76}" type="slidenum">
              <a:rPr lang="pl-PL" smtClean="0"/>
              <a:t>9</a:t>
            </a:fld>
            <a:endParaRPr lang="pl-PL"/>
          </a:p>
        </p:txBody>
      </p:sp>
    </p:spTree>
    <p:extLst>
      <p:ext uri="{BB962C8B-B14F-4D97-AF65-F5344CB8AC3E}">
        <p14:creationId xmlns:p14="http://schemas.microsoft.com/office/powerpoint/2010/main" val="20869215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5BEFE126-EEC2-458E-ABF4-46FFCD518B76}" type="slidenum">
              <a:rPr lang="pl-PL" smtClean="0"/>
              <a:t>10</a:t>
            </a:fld>
            <a:endParaRPr lang="pl-PL"/>
          </a:p>
        </p:txBody>
      </p:sp>
    </p:spTree>
    <p:extLst>
      <p:ext uri="{BB962C8B-B14F-4D97-AF65-F5344CB8AC3E}">
        <p14:creationId xmlns:p14="http://schemas.microsoft.com/office/powerpoint/2010/main" val="20869215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51329AAA-D284-429A-A5FC-04310221E531}" type="datetime1">
              <a:rPr lang="pl-PL" smtClean="0"/>
              <a:t>2017-06-16</a:t>
            </a:fld>
            <a:endParaRPr lang="pl-PL"/>
          </a:p>
        </p:txBody>
      </p:sp>
      <p:sp>
        <p:nvSpPr>
          <p:cNvPr id="5" name="Symbol zastępczy stopki 4"/>
          <p:cNvSpPr>
            <a:spLocks noGrp="1"/>
          </p:cNvSpPr>
          <p:nvPr>
            <p:ph type="ftr" sz="quarter" idx="11"/>
          </p:nvPr>
        </p:nvSpPr>
        <p:spPr/>
        <p:txBody>
          <a:bodyPr/>
          <a:lstStyle/>
          <a:p>
            <a:r>
              <a:rPr lang="pl-PL" smtClean="0"/>
              <a:t>Wilamowice,  czerwiec 2017 r.</a:t>
            </a:r>
            <a:endParaRPr lang="pl-PL"/>
          </a:p>
        </p:txBody>
      </p:sp>
      <p:sp>
        <p:nvSpPr>
          <p:cNvPr id="6" name="Symbol zastępczy numeru slajdu 5"/>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3997958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AEE6772E-9FCC-4964-8013-B22CED17D602}" type="datetime1">
              <a:rPr lang="pl-PL" smtClean="0"/>
              <a:t>2017-06-16</a:t>
            </a:fld>
            <a:endParaRPr lang="pl-PL"/>
          </a:p>
        </p:txBody>
      </p:sp>
      <p:sp>
        <p:nvSpPr>
          <p:cNvPr id="5" name="Symbol zastępczy stopki 4"/>
          <p:cNvSpPr>
            <a:spLocks noGrp="1"/>
          </p:cNvSpPr>
          <p:nvPr>
            <p:ph type="ftr" sz="quarter" idx="11"/>
          </p:nvPr>
        </p:nvSpPr>
        <p:spPr/>
        <p:txBody>
          <a:bodyPr/>
          <a:lstStyle/>
          <a:p>
            <a:r>
              <a:rPr lang="pl-PL" smtClean="0"/>
              <a:t>Wilamowice,  czerwiec 2017 r.</a:t>
            </a:r>
            <a:endParaRPr lang="pl-PL"/>
          </a:p>
        </p:txBody>
      </p:sp>
      <p:sp>
        <p:nvSpPr>
          <p:cNvPr id="6" name="Symbol zastępczy numeru slajdu 5"/>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1169530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46682CE8-0E0E-439E-AFA2-53325E738E7B}" type="datetime1">
              <a:rPr lang="pl-PL" smtClean="0"/>
              <a:t>2017-06-16</a:t>
            </a:fld>
            <a:endParaRPr lang="pl-PL"/>
          </a:p>
        </p:txBody>
      </p:sp>
      <p:sp>
        <p:nvSpPr>
          <p:cNvPr id="5" name="Symbol zastępczy stopki 4"/>
          <p:cNvSpPr>
            <a:spLocks noGrp="1"/>
          </p:cNvSpPr>
          <p:nvPr>
            <p:ph type="ftr" sz="quarter" idx="11"/>
          </p:nvPr>
        </p:nvSpPr>
        <p:spPr/>
        <p:txBody>
          <a:bodyPr/>
          <a:lstStyle/>
          <a:p>
            <a:r>
              <a:rPr lang="pl-PL" smtClean="0"/>
              <a:t>Wilamowice,  czerwiec 2017 r.</a:t>
            </a:r>
            <a:endParaRPr lang="pl-PL"/>
          </a:p>
        </p:txBody>
      </p:sp>
      <p:sp>
        <p:nvSpPr>
          <p:cNvPr id="6" name="Symbol zastępczy numeru slajdu 5"/>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868352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B34F9C95-5A49-4866-862C-34881792A990}" type="datetime1">
              <a:rPr lang="pl-PL" smtClean="0"/>
              <a:t>2017-06-16</a:t>
            </a:fld>
            <a:endParaRPr lang="pl-PL"/>
          </a:p>
        </p:txBody>
      </p:sp>
      <p:sp>
        <p:nvSpPr>
          <p:cNvPr id="5" name="Symbol zastępczy stopki 4"/>
          <p:cNvSpPr>
            <a:spLocks noGrp="1"/>
          </p:cNvSpPr>
          <p:nvPr>
            <p:ph type="ftr" sz="quarter" idx="11"/>
          </p:nvPr>
        </p:nvSpPr>
        <p:spPr/>
        <p:txBody>
          <a:bodyPr/>
          <a:lstStyle/>
          <a:p>
            <a:r>
              <a:rPr lang="pl-PL" smtClean="0"/>
              <a:t>Wilamowice,  czerwiec 2017 r.</a:t>
            </a:r>
            <a:endParaRPr lang="pl-PL"/>
          </a:p>
        </p:txBody>
      </p:sp>
      <p:sp>
        <p:nvSpPr>
          <p:cNvPr id="6" name="Symbol zastępczy numeru slajdu 5"/>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1727150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B6FDA7BD-5A26-49CD-97E5-EA463C2454D6}" type="datetime1">
              <a:rPr lang="pl-PL" smtClean="0"/>
              <a:t>2017-06-16</a:t>
            </a:fld>
            <a:endParaRPr lang="pl-PL"/>
          </a:p>
        </p:txBody>
      </p:sp>
      <p:sp>
        <p:nvSpPr>
          <p:cNvPr id="5" name="Symbol zastępczy stopki 4"/>
          <p:cNvSpPr>
            <a:spLocks noGrp="1"/>
          </p:cNvSpPr>
          <p:nvPr>
            <p:ph type="ftr" sz="quarter" idx="11"/>
          </p:nvPr>
        </p:nvSpPr>
        <p:spPr/>
        <p:txBody>
          <a:bodyPr/>
          <a:lstStyle/>
          <a:p>
            <a:r>
              <a:rPr lang="pl-PL" smtClean="0"/>
              <a:t>Wilamowice,  czerwiec 2017 r.</a:t>
            </a:r>
            <a:endParaRPr lang="pl-PL"/>
          </a:p>
        </p:txBody>
      </p:sp>
      <p:sp>
        <p:nvSpPr>
          <p:cNvPr id="6" name="Symbol zastępczy numeru slajdu 5"/>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2476022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8B7C6AB6-34F1-416E-A80E-CA9668DEBF4B}" type="datetime1">
              <a:rPr lang="pl-PL" smtClean="0"/>
              <a:t>2017-06-16</a:t>
            </a:fld>
            <a:endParaRPr lang="pl-PL"/>
          </a:p>
        </p:txBody>
      </p:sp>
      <p:sp>
        <p:nvSpPr>
          <p:cNvPr id="6" name="Symbol zastępczy stopki 5"/>
          <p:cNvSpPr>
            <a:spLocks noGrp="1"/>
          </p:cNvSpPr>
          <p:nvPr>
            <p:ph type="ftr" sz="quarter" idx="11"/>
          </p:nvPr>
        </p:nvSpPr>
        <p:spPr/>
        <p:txBody>
          <a:bodyPr/>
          <a:lstStyle/>
          <a:p>
            <a:r>
              <a:rPr lang="pl-PL" smtClean="0"/>
              <a:t>Wilamowice,  czerwiec 2017 r.</a:t>
            </a:r>
            <a:endParaRPr lang="pl-PL"/>
          </a:p>
        </p:txBody>
      </p:sp>
      <p:sp>
        <p:nvSpPr>
          <p:cNvPr id="7" name="Symbol zastępczy numeru slajdu 6"/>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3025287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35B93040-2B95-49CE-AA5F-AA05B94F8696}" type="datetime1">
              <a:rPr lang="pl-PL" smtClean="0"/>
              <a:t>2017-06-16</a:t>
            </a:fld>
            <a:endParaRPr lang="pl-PL"/>
          </a:p>
        </p:txBody>
      </p:sp>
      <p:sp>
        <p:nvSpPr>
          <p:cNvPr id="8" name="Symbol zastępczy stopki 7"/>
          <p:cNvSpPr>
            <a:spLocks noGrp="1"/>
          </p:cNvSpPr>
          <p:nvPr>
            <p:ph type="ftr" sz="quarter" idx="11"/>
          </p:nvPr>
        </p:nvSpPr>
        <p:spPr/>
        <p:txBody>
          <a:bodyPr/>
          <a:lstStyle/>
          <a:p>
            <a:r>
              <a:rPr lang="pl-PL" smtClean="0"/>
              <a:t>Wilamowice,  czerwiec 2017 r.</a:t>
            </a:r>
            <a:endParaRPr lang="pl-PL"/>
          </a:p>
        </p:txBody>
      </p:sp>
      <p:sp>
        <p:nvSpPr>
          <p:cNvPr id="9" name="Symbol zastępczy numeru slajdu 8"/>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9287516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5DE0FA47-2D39-492B-A7B2-38E0B4403452}" type="datetime1">
              <a:rPr lang="pl-PL" smtClean="0"/>
              <a:t>2017-06-16</a:t>
            </a:fld>
            <a:endParaRPr lang="pl-PL"/>
          </a:p>
        </p:txBody>
      </p:sp>
      <p:sp>
        <p:nvSpPr>
          <p:cNvPr id="4" name="Symbol zastępczy stopki 3"/>
          <p:cNvSpPr>
            <a:spLocks noGrp="1"/>
          </p:cNvSpPr>
          <p:nvPr>
            <p:ph type="ftr" sz="quarter" idx="11"/>
          </p:nvPr>
        </p:nvSpPr>
        <p:spPr/>
        <p:txBody>
          <a:bodyPr/>
          <a:lstStyle/>
          <a:p>
            <a:r>
              <a:rPr lang="pl-PL" smtClean="0"/>
              <a:t>Wilamowice,  czerwiec 2017 r.</a:t>
            </a:r>
            <a:endParaRPr lang="pl-PL"/>
          </a:p>
        </p:txBody>
      </p:sp>
      <p:sp>
        <p:nvSpPr>
          <p:cNvPr id="5" name="Symbol zastępczy numeru slajdu 4"/>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440722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9D64121E-72A2-4DDC-AB02-1CAA8D9E65FC}" type="datetime1">
              <a:rPr lang="pl-PL" smtClean="0"/>
              <a:t>2017-06-16</a:t>
            </a:fld>
            <a:endParaRPr lang="pl-PL"/>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
        <p:nvSpPr>
          <p:cNvPr id="4" name="Symbol zastępczy numeru slajdu 3"/>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95341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E0C64786-1C4D-4245-9FBE-D10A248AB04F}" type="datetime1">
              <a:rPr lang="pl-PL" smtClean="0"/>
              <a:t>2017-06-16</a:t>
            </a:fld>
            <a:endParaRPr lang="pl-PL"/>
          </a:p>
        </p:txBody>
      </p:sp>
      <p:sp>
        <p:nvSpPr>
          <p:cNvPr id="6" name="Symbol zastępczy stopki 5"/>
          <p:cNvSpPr>
            <a:spLocks noGrp="1"/>
          </p:cNvSpPr>
          <p:nvPr>
            <p:ph type="ftr" sz="quarter" idx="11"/>
          </p:nvPr>
        </p:nvSpPr>
        <p:spPr/>
        <p:txBody>
          <a:bodyPr/>
          <a:lstStyle/>
          <a:p>
            <a:r>
              <a:rPr lang="pl-PL" smtClean="0"/>
              <a:t>Wilamowice,  czerwiec 2017 r.</a:t>
            </a:r>
            <a:endParaRPr lang="pl-PL"/>
          </a:p>
        </p:txBody>
      </p:sp>
      <p:sp>
        <p:nvSpPr>
          <p:cNvPr id="7" name="Symbol zastępczy numeru slajdu 6"/>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2550826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0DC705C-4F30-47AF-88FA-68288B77F25C}" type="datetime1">
              <a:rPr lang="pl-PL" smtClean="0"/>
              <a:t>2017-06-16</a:t>
            </a:fld>
            <a:endParaRPr lang="pl-PL"/>
          </a:p>
        </p:txBody>
      </p:sp>
      <p:sp>
        <p:nvSpPr>
          <p:cNvPr id="6" name="Symbol zastępczy stopki 5"/>
          <p:cNvSpPr>
            <a:spLocks noGrp="1"/>
          </p:cNvSpPr>
          <p:nvPr>
            <p:ph type="ftr" sz="quarter" idx="11"/>
          </p:nvPr>
        </p:nvSpPr>
        <p:spPr/>
        <p:txBody>
          <a:bodyPr/>
          <a:lstStyle/>
          <a:p>
            <a:r>
              <a:rPr lang="pl-PL" smtClean="0"/>
              <a:t>Wilamowice,  czerwiec 2017 r.</a:t>
            </a:r>
            <a:endParaRPr lang="pl-PL"/>
          </a:p>
        </p:txBody>
      </p:sp>
      <p:sp>
        <p:nvSpPr>
          <p:cNvPr id="7" name="Symbol zastępczy numeru slajdu 6"/>
          <p:cNvSpPr>
            <a:spLocks noGrp="1"/>
          </p:cNvSpPr>
          <p:nvPr>
            <p:ph type="sldNum" sz="quarter" idx="12"/>
          </p:nvPr>
        </p:nvSpPr>
        <p:spPr/>
        <p:txBody>
          <a:bodyPr/>
          <a:lstStyle/>
          <a:p>
            <a:fld id="{0C27AA52-C9EE-4B7A-8ADC-97D6F759D828}" type="slidenum">
              <a:rPr lang="pl-PL" smtClean="0"/>
              <a:t>‹#›</a:t>
            </a:fld>
            <a:endParaRPr lang="pl-PL"/>
          </a:p>
        </p:txBody>
      </p:sp>
    </p:spTree>
    <p:extLst>
      <p:ext uri="{BB962C8B-B14F-4D97-AF65-F5344CB8AC3E}">
        <p14:creationId xmlns:p14="http://schemas.microsoft.com/office/powerpoint/2010/main" val="1322710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F25EDC-51AF-4562-BE4E-77F0CD98D720}" type="datetime1">
              <a:rPr lang="pl-PL" smtClean="0"/>
              <a:t>2017-06-16</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pl-PL" smtClean="0"/>
              <a:t>Wilamowice,  czerwiec 2017 r.</a:t>
            </a:r>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27AA52-C9EE-4B7A-8ADC-97D6F759D828}" type="slidenum">
              <a:rPr lang="pl-PL" smtClean="0"/>
              <a:t>‹#›</a:t>
            </a:fld>
            <a:endParaRPr lang="pl-PL"/>
          </a:p>
        </p:txBody>
      </p:sp>
    </p:spTree>
    <p:extLst>
      <p:ext uri="{BB962C8B-B14F-4D97-AF65-F5344CB8AC3E}">
        <p14:creationId xmlns:p14="http://schemas.microsoft.com/office/powerpoint/2010/main" val="241615430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556792"/>
            <a:ext cx="7774632" cy="3312367"/>
          </a:xfrm>
        </p:spPr>
        <p:txBody>
          <a:bodyPr>
            <a:normAutofit fontScale="90000"/>
          </a:bodyPr>
          <a:lstStyle/>
          <a:p>
            <a:r>
              <a:rPr lang="pl-PL" sz="2800" b="1" dirty="0" smtClean="0"/>
              <a:t/>
            </a:r>
            <a:br>
              <a:rPr lang="pl-PL" sz="2800" b="1" dirty="0" smtClean="0"/>
            </a:br>
            <a:r>
              <a:rPr lang="pl-PL" sz="2800" b="1" dirty="0"/>
              <a:t/>
            </a:r>
            <a:br>
              <a:rPr lang="pl-PL" sz="2800" b="1" dirty="0"/>
            </a:br>
            <a:r>
              <a:rPr lang="pl-PL" sz="2800" b="1" dirty="0" smtClean="0"/>
              <a:t/>
            </a:r>
            <a:br>
              <a:rPr lang="pl-PL" sz="2800" b="1" dirty="0" smtClean="0"/>
            </a:br>
            <a:r>
              <a:rPr lang="pl-PL" b="1" dirty="0" smtClean="0">
                <a:solidFill>
                  <a:schemeClr val="tx2">
                    <a:lumMod val="60000"/>
                    <a:lumOff val="40000"/>
                  </a:schemeClr>
                </a:solidFill>
                <a:effectLst>
                  <a:outerShdw blurRad="38100" dist="38100" dir="2700000" algn="tl">
                    <a:srgbClr val="000000">
                      <a:alpha val="43137"/>
                    </a:srgbClr>
                  </a:outerShdw>
                </a:effectLst>
              </a:rPr>
              <a:t>„</a:t>
            </a:r>
            <a:r>
              <a:rPr lang="pl-PL" b="1" dirty="0">
                <a:solidFill>
                  <a:schemeClr val="tx2">
                    <a:lumMod val="60000"/>
                    <a:lumOff val="40000"/>
                  </a:schemeClr>
                </a:solidFill>
                <a:effectLst>
                  <a:outerShdw blurRad="38100" dist="38100" dir="2700000" algn="tl">
                    <a:srgbClr val="000000">
                      <a:alpha val="43137"/>
                    </a:srgbClr>
                  </a:outerShdw>
                </a:effectLst>
              </a:rPr>
              <a:t>Obcy w naszym życiu” - wizerunek obcokrajowca – postawy, stereotypy, uprzedzenia i społeczne mechanizmy naznaczenia.</a:t>
            </a:r>
            <a:r>
              <a:rPr lang="pl-PL" dirty="0"/>
              <a:t/>
            </a:r>
            <a:br>
              <a:rPr lang="pl-PL" dirty="0"/>
            </a:br>
            <a:r>
              <a:rPr lang="pl-PL" dirty="0"/>
              <a:t/>
            </a:r>
            <a:br>
              <a:rPr lang="pl-PL" dirty="0"/>
            </a:br>
            <a:endParaRPr lang="pl-PL" dirty="0"/>
          </a:p>
        </p:txBody>
      </p:sp>
      <p:sp>
        <p:nvSpPr>
          <p:cNvPr id="4" name="Symbol zastępczy numeru slajdu 3"/>
          <p:cNvSpPr>
            <a:spLocks noGrp="1"/>
          </p:cNvSpPr>
          <p:nvPr>
            <p:ph type="sldNum" sz="quarter" idx="12"/>
          </p:nvPr>
        </p:nvSpPr>
        <p:spPr/>
        <p:txBody>
          <a:bodyPr/>
          <a:lstStyle/>
          <a:p>
            <a:fld id="{0C27AA52-C9EE-4B7A-8ADC-97D6F759D828}" type="slidenum">
              <a:rPr lang="pl-PL" smtClean="0"/>
              <a:t>1</a:t>
            </a:fld>
            <a:endParaRPr lang="pl-PL"/>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37231128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10</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785652"/>
          </a:xfrm>
          <a:prstGeom prst="rect">
            <a:avLst/>
          </a:prstGeom>
          <a:noFill/>
        </p:spPr>
        <p:txBody>
          <a:bodyPr wrap="square" rtlCol="0">
            <a:spAutoFit/>
          </a:bodyPr>
          <a:lstStyle/>
          <a:p>
            <a:pPr algn="just"/>
            <a:r>
              <a:rPr lang="pl-PL" sz="2400" dirty="0"/>
              <a:t>U</a:t>
            </a:r>
            <a:r>
              <a:rPr lang="pl-PL" sz="2400" dirty="0" smtClean="0"/>
              <a:t>proszczone </a:t>
            </a:r>
            <a:r>
              <a:rPr lang="pl-PL" sz="2400" dirty="0"/>
              <a:t>wyobrażenia, przekonania o konotacjach emocjonalnych i oceniających. Podzielane są one przez członków grupy lub społeczności i wyrażane są w sposób werbalny, obrazowy, bądź symboliczny (</a:t>
            </a:r>
            <a:r>
              <a:rPr lang="pl-PL" sz="2400" dirty="0" err="1"/>
              <a:t>Mudyń</a:t>
            </a:r>
            <a:r>
              <a:rPr lang="pl-PL" sz="2400" dirty="0"/>
              <a:t>, 1998). Określenie to odnosi się do schematów reprezentujących grupę, lub osób wyodrębnionych z uwagi na konkretną, łatwo zauważalną cechę określającą ich społeczną tożsamość (</a:t>
            </a:r>
            <a:r>
              <a:rPr lang="pl-PL" sz="2400" dirty="0" err="1"/>
              <a:t>Wojciszke</a:t>
            </a:r>
            <a:r>
              <a:rPr lang="pl-PL" sz="2400" dirty="0"/>
              <a:t>, 2004). Właściwościami tymi mogą być płeć, rasa, narodowość, jak również pochodzenie społeczne czy wykonywany zawód.</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Definicja stereotypów</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25803020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11</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785652"/>
          </a:xfrm>
          <a:prstGeom prst="rect">
            <a:avLst/>
          </a:prstGeom>
          <a:noFill/>
        </p:spPr>
        <p:txBody>
          <a:bodyPr wrap="square" rtlCol="0">
            <a:spAutoFit/>
          </a:bodyPr>
          <a:lstStyle/>
          <a:p>
            <a:pPr algn="just"/>
            <a:r>
              <a:rPr lang="pl-PL" sz="2400" dirty="0"/>
              <a:t>Stereotypy charakteryzują się ubóstwem treści. Rzutując na określoną zbiorowość ludzką, określają jej członków jednakowo, w myśl zasady: „wszyscy oni są tacy sami”. Nie dopuszczają ewentualności, że członkowie grupy mogą się różnić między sobą. W tym wypadku możemy mówić o </a:t>
            </a:r>
            <a:r>
              <a:rPr lang="pl-PL" sz="2400" b="1" dirty="0"/>
              <a:t>uprzedzeniu</a:t>
            </a:r>
            <a:r>
              <a:rPr lang="pl-PL" sz="2400" dirty="0"/>
              <a:t>, czyli o negatywnym stosunku do członków konkretnej grupy, tylko dlatego, że do niej należą. Pociąga to za sobą wrogie nastawienie do </a:t>
            </a:r>
            <a:r>
              <a:rPr lang="pl-PL" sz="2400" dirty="0" err="1"/>
              <a:t>stereotypizowanych</a:t>
            </a:r>
            <a:r>
              <a:rPr lang="pl-PL" sz="2400" dirty="0"/>
              <a:t> osób, określane jako </a:t>
            </a:r>
            <a:r>
              <a:rPr lang="pl-PL" sz="2400" b="1" dirty="0"/>
              <a:t>dyskryminacja</a:t>
            </a:r>
            <a:r>
              <a:rPr lang="pl-PL" sz="2400" dirty="0"/>
              <a:t> (</a:t>
            </a:r>
            <a:r>
              <a:rPr lang="pl-PL" sz="2400" dirty="0" err="1"/>
              <a:t>Wojciszke</a:t>
            </a:r>
            <a:r>
              <a:rPr lang="pl-PL" sz="2400" dirty="0"/>
              <a:t>, 2004). </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Stereotyp/uprzedzenie/dyskryminacja</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35169891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12</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2677656"/>
          </a:xfrm>
          <a:prstGeom prst="rect">
            <a:avLst/>
          </a:prstGeom>
          <a:noFill/>
        </p:spPr>
        <p:txBody>
          <a:bodyPr wrap="square" rtlCol="0">
            <a:spAutoFit/>
          </a:bodyPr>
          <a:lstStyle/>
          <a:p>
            <a:pPr algn="just"/>
            <a:r>
              <a:rPr lang="pl-PL" sz="2400" dirty="0" smtClean="0"/>
              <a:t>Stereotypy </a:t>
            </a:r>
            <a:r>
              <a:rPr lang="pl-PL" sz="2400" dirty="0"/>
              <a:t>i uprzedzenia są przejmowane głównie od innych. Świadczy to o tym, że ich wyznawcy w dużym stopniu przejawiają zachowania konformistyczne. </a:t>
            </a:r>
            <a:r>
              <a:rPr lang="pl-PL" sz="2400" dirty="0" smtClean="0"/>
              <a:t>Człowiek potrzebuje </a:t>
            </a:r>
            <a:r>
              <a:rPr lang="pl-PL" sz="2400" dirty="0"/>
              <a:t>akceptacji innych. Szablonowe myślenie jest zatem przejawem dostosowania się do norm własnej grupy. Dotyczy to szczególnie grup, na które kierowana jest agresja przez grupę własną.</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Stereotyp/uprzedzenie/dyskryminacja</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18904304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13</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046988"/>
          </a:xfrm>
          <a:prstGeom prst="rect">
            <a:avLst/>
          </a:prstGeom>
          <a:noFill/>
        </p:spPr>
        <p:txBody>
          <a:bodyPr wrap="square" rtlCol="0">
            <a:spAutoFit/>
          </a:bodyPr>
          <a:lstStyle/>
          <a:p>
            <a:pPr algn="just"/>
            <a:r>
              <a:rPr lang="pl-PL" sz="2400" dirty="0"/>
              <a:t>Genezę stereotypów wyjaśnia teoria kategoryzacji społecznych, zakładająca, że są one ubocznym skutkiem normalnego funkcjonowania ludzkiego umysłu. Spotykani ludzie dzieleni są na kategorie oraz gromadzona jest wiedza na ich temat. Zaoszczędza to czasu i energii w kontaktach ze spotykanymi, nieznanymi osobami, ponieważ można wykorzystać zgromadzoną już wiedzę o rodzajach ludzi.</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Geneza stereotypu</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17411861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14</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61852" y="2126488"/>
            <a:ext cx="7272808" cy="4893647"/>
          </a:xfrm>
          <a:prstGeom prst="rect">
            <a:avLst/>
          </a:prstGeom>
          <a:noFill/>
        </p:spPr>
        <p:txBody>
          <a:bodyPr wrap="square" rtlCol="0">
            <a:spAutoFit/>
          </a:bodyPr>
          <a:lstStyle/>
          <a:p>
            <a:pPr algn="just"/>
            <a:r>
              <a:rPr lang="pl-PL" sz="2400" b="1" dirty="0" smtClean="0"/>
              <a:t>Funkcje </a:t>
            </a:r>
            <a:r>
              <a:rPr lang="pl-PL" sz="2400" b="1" dirty="0" err="1" smtClean="0"/>
              <a:t>egotystyczna</a:t>
            </a:r>
            <a:r>
              <a:rPr lang="pl-PL" sz="2400" b="1" dirty="0"/>
              <a:t> </a:t>
            </a:r>
            <a:r>
              <a:rPr lang="pl-PL" sz="2400" b="1" dirty="0" smtClean="0"/>
              <a:t>- </a:t>
            </a:r>
            <a:r>
              <a:rPr lang="pl-PL" sz="2400" dirty="0" smtClean="0"/>
              <a:t>usprawiedliwienie </a:t>
            </a:r>
            <a:r>
              <a:rPr lang="pl-PL" sz="2400" dirty="0"/>
              <a:t>własnych działań. Dzięki temu możemy łatwiej wyrażać nasze sądy na temat danej </a:t>
            </a:r>
            <a:r>
              <a:rPr lang="pl-PL" sz="2400" dirty="0" smtClean="0"/>
              <a:t>grupy.</a:t>
            </a:r>
          </a:p>
          <a:p>
            <a:pPr algn="just"/>
            <a:endParaRPr lang="pl-PL" sz="2400" dirty="0"/>
          </a:p>
          <a:p>
            <a:pPr algn="just"/>
            <a:r>
              <a:rPr lang="pl-PL" sz="2400" b="1" dirty="0" smtClean="0"/>
              <a:t>Funkcje tożsamościowe - </a:t>
            </a:r>
            <a:r>
              <a:rPr lang="pl-PL" sz="2400" dirty="0" smtClean="0"/>
              <a:t>stereotypowi </a:t>
            </a:r>
            <a:r>
              <a:rPr lang="pl-PL" sz="2400" dirty="0"/>
              <a:t>danej grupy towarzyszy zwykle autostereotyp grupy własnej. Poczucie osobistego podobieństwa do innych członków własnej grupy spowodowane jest jej wąskim ujęciem. </a:t>
            </a:r>
            <a:r>
              <a:rPr lang="pl-PL" sz="2400" dirty="0" smtClean="0"/>
              <a:t>Wyznacznikiem </a:t>
            </a:r>
            <a:r>
              <a:rPr lang="pl-PL" sz="2400" dirty="0"/>
              <a:t>spoistości grupy może być przekonanie, że myślę to samo, co inni, którzy należą do mojej grupy.</a:t>
            </a:r>
            <a:endParaRPr lang="pl-PL" sz="2400" dirty="0" smtClean="0"/>
          </a:p>
          <a:p>
            <a:pPr algn="just"/>
            <a:endParaRPr lang="pl-PL" sz="2400" dirty="0"/>
          </a:p>
          <a:p>
            <a:pPr algn="just"/>
            <a:endParaRPr lang="pl-PL" sz="2400" dirty="0"/>
          </a:p>
          <a:p>
            <a:pPr algn="just"/>
            <a:endParaRPr lang="pl-PL" sz="2400" dirty="0"/>
          </a:p>
        </p:txBody>
      </p:sp>
      <p:sp>
        <p:nvSpPr>
          <p:cNvPr id="6" name="pole tekstowe 5"/>
          <p:cNvSpPr txBox="1"/>
          <p:nvPr/>
        </p:nvSpPr>
        <p:spPr>
          <a:xfrm>
            <a:off x="827584" y="1268760"/>
            <a:ext cx="6552728" cy="830997"/>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Funkcje </a:t>
            </a:r>
            <a:r>
              <a:rPr lang="pl-PL" sz="2400" b="1" dirty="0" err="1" smtClean="0">
                <a:solidFill>
                  <a:schemeClr val="tx2">
                    <a:lumMod val="60000"/>
                    <a:lumOff val="40000"/>
                  </a:schemeClr>
                </a:solidFill>
                <a:effectLst>
                  <a:outerShdw blurRad="38100" dist="38100" dir="2700000" algn="tl">
                    <a:srgbClr val="000000">
                      <a:alpha val="43137"/>
                    </a:srgbClr>
                  </a:outerShdw>
                </a:effectLst>
              </a:rPr>
              <a:t>egotystyczne</a:t>
            </a:r>
            <a:r>
              <a:rPr lang="pl-PL" sz="2400" b="1" dirty="0" smtClean="0">
                <a:solidFill>
                  <a:schemeClr val="tx2">
                    <a:lumMod val="60000"/>
                    <a:lumOff val="40000"/>
                  </a:schemeClr>
                </a:solidFill>
                <a:effectLst>
                  <a:outerShdw blurRad="38100" dist="38100" dir="2700000" algn="tl">
                    <a:srgbClr val="000000">
                      <a:alpha val="43137"/>
                    </a:srgbClr>
                  </a:outerShdw>
                </a:effectLst>
              </a:rPr>
              <a:t> </a:t>
            </a:r>
            <a:r>
              <a:rPr lang="pl-PL" sz="2400" b="1" dirty="0">
                <a:solidFill>
                  <a:schemeClr val="tx2">
                    <a:lumMod val="60000"/>
                    <a:lumOff val="40000"/>
                  </a:schemeClr>
                </a:solidFill>
                <a:effectLst>
                  <a:outerShdw blurRad="38100" dist="38100" dir="2700000" algn="tl">
                    <a:srgbClr val="000000">
                      <a:alpha val="43137"/>
                    </a:srgbClr>
                  </a:outerShdw>
                </a:effectLst>
              </a:rPr>
              <a:t>i tożsamościowe oraz </a:t>
            </a:r>
            <a:r>
              <a:rPr lang="pl-PL" sz="2400" b="1" dirty="0" smtClean="0">
                <a:solidFill>
                  <a:schemeClr val="tx2">
                    <a:lumMod val="60000"/>
                    <a:lumOff val="40000"/>
                  </a:schemeClr>
                </a:solidFill>
                <a:effectLst>
                  <a:outerShdw blurRad="38100" dist="38100" dir="2700000" algn="tl">
                    <a:srgbClr val="000000">
                      <a:alpha val="43137"/>
                    </a:srgbClr>
                  </a:outerShdw>
                </a:effectLst>
              </a:rPr>
              <a:t>poznawcze</a:t>
            </a:r>
            <a:r>
              <a:rPr lang="pl-PL" sz="2400" b="1" dirty="0">
                <a:solidFill>
                  <a:schemeClr val="tx2">
                    <a:lumMod val="60000"/>
                    <a:lumOff val="40000"/>
                  </a:schemeClr>
                </a:solidFill>
                <a:effectLst>
                  <a:outerShdw blurRad="38100" dist="38100" dir="2700000" algn="tl">
                    <a:srgbClr val="000000">
                      <a:alpha val="43137"/>
                    </a:srgbClr>
                  </a:outerShdw>
                </a:effectLst>
              </a:rPr>
              <a:t> </a:t>
            </a:r>
            <a:r>
              <a:rPr lang="pl-PL" sz="2400" b="1" dirty="0" smtClean="0">
                <a:solidFill>
                  <a:schemeClr val="tx2">
                    <a:lumMod val="60000"/>
                    <a:lumOff val="40000"/>
                  </a:schemeClr>
                </a:solidFill>
                <a:effectLst>
                  <a:outerShdw blurRad="38100" dist="38100" dir="2700000" algn="tl">
                    <a:srgbClr val="000000">
                      <a:alpha val="43137"/>
                    </a:srgbClr>
                  </a:outerShdw>
                </a:effectLst>
              </a:rPr>
              <a:t>stereotypów</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5921572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15</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05288" y="2924944"/>
            <a:ext cx="7272808" cy="2308324"/>
          </a:xfrm>
          <a:prstGeom prst="rect">
            <a:avLst/>
          </a:prstGeom>
          <a:noFill/>
        </p:spPr>
        <p:txBody>
          <a:bodyPr wrap="square" rtlCol="0">
            <a:spAutoFit/>
          </a:bodyPr>
          <a:lstStyle/>
          <a:p>
            <a:pPr algn="just"/>
            <a:r>
              <a:rPr lang="pl-PL" sz="2400" b="1" dirty="0" smtClean="0"/>
              <a:t>Funkcje poznawcza - </a:t>
            </a:r>
            <a:r>
              <a:rPr lang="pl-PL" sz="2400" dirty="0"/>
              <a:t>jest on narzędziem kompensowania lub uzupełniania deficytu informacji, z drugiej zaś w skuteczny sposób redukuje jej nadmiar (Weigl, 2007).</a:t>
            </a:r>
          </a:p>
          <a:p>
            <a:pPr algn="just"/>
            <a:endParaRPr lang="pl-PL" sz="2400" dirty="0"/>
          </a:p>
          <a:p>
            <a:pPr algn="just"/>
            <a:endParaRPr lang="pl-PL" sz="2400" dirty="0"/>
          </a:p>
          <a:p>
            <a:pPr algn="just"/>
            <a:endParaRPr lang="pl-PL" sz="2400" dirty="0"/>
          </a:p>
        </p:txBody>
      </p:sp>
      <p:sp>
        <p:nvSpPr>
          <p:cNvPr id="6" name="pole tekstowe 5"/>
          <p:cNvSpPr txBox="1"/>
          <p:nvPr/>
        </p:nvSpPr>
        <p:spPr>
          <a:xfrm>
            <a:off x="827584" y="1268760"/>
            <a:ext cx="6552728" cy="830997"/>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Funkcje </a:t>
            </a:r>
            <a:r>
              <a:rPr lang="pl-PL" sz="2400" b="1" dirty="0" err="1" smtClean="0">
                <a:solidFill>
                  <a:schemeClr val="tx2">
                    <a:lumMod val="60000"/>
                    <a:lumOff val="40000"/>
                  </a:schemeClr>
                </a:solidFill>
                <a:effectLst>
                  <a:outerShdw blurRad="38100" dist="38100" dir="2700000" algn="tl">
                    <a:srgbClr val="000000">
                      <a:alpha val="43137"/>
                    </a:srgbClr>
                  </a:outerShdw>
                </a:effectLst>
              </a:rPr>
              <a:t>egotystyczne</a:t>
            </a:r>
            <a:r>
              <a:rPr lang="pl-PL" sz="2400" b="1" dirty="0" smtClean="0">
                <a:solidFill>
                  <a:schemeClr val="tx2">
                    <a:lumMod val="60000"/>
                    <a:lumOff val="40000"/>
                  </a:schemeClr>
                </a:solidFill>
                <a:effectLst>
                  <a:outerShdw blurRad="38100" dist="38100" dir="2700000" algn="tl">
                    <a:srgbClr val="000000">
                      <a:alpha val="43137"/>
                    </a:srgbClr>
                  </a:outerShdw>
                </a:effectLst>
              </a:rPr>
              <a:t> </a:t>
            </a:r>
            <a:r>
              <a:rPr lang="pl-PL" sz="2400" b="1" dirty="0">
                <a:solidFill>
                  <a:schemeClr val="tx2">
                    <a:lumMod val="60000"/>
                    <a:lumOff val="40000"/>
                  </a:schemeClr>
                </a:solidFill>
                <a:effectLst>
                  <a:outerShdw blurRad="38100" dist="38100" dir="2700000" algn="tl">
                    <a:srgbClr val="000000">
                      <a:alpha val="43137"/>
                    </a:srgbClr>
                  </a:outerShdw>
                </a:effectLst>
              </a:rPr>
              <a:t>i tożsamościowe oraz </a:t>
            </a:r>
            <a:r>
              <a:rPr lang="pl-PL" sz="2400" b="1" dirty="0" smtClean="0">
                <a:solidFill>
                  <a:schemeClr val="tx2">
                    <a:lumMod val="60000"/>
                    <a:lumOff val="40000"/>
                  </a:schemeClr>
                </a:solidFill>
                <a:effectLst>
                  <a:outerShdw blurRad="38100" dist="38100" dir="2700000" algn="tl">
                    <a:srgbClr val="000000">
                      <a:alpha val="43137"/>
                    </a:srgbClr>
                  </a:outerShdw>
                </a:effectLst>
              </a:rPr>
              <a:t>poznawcze</a:t>
            </a:r>
            <a:r>
              <a:rPr lang="pl-PL" sz="2400" b="1" dirty="0">
                <a:solidFill>
                  <a:schemeClr val="tx2">
                    <a:lumMod val="60000"/>
                    <a:lumOff val="40000"/>
                  </a:schemeClr>
                </a:solidFill>
                <a:effectLst>
                  <a:outerShdw blurRad="38100" dist="38100" dir="2700000" algn="tl">
                    <a:srgbClr val="000000">
                      <a:alpha val="43137"/>
                    </a:srgbClr>
                  </a:outerShdw>
                </a:effectLst>
              </a:rPr>
              <a:t> </a:t>
            </a:r>
            <a:r>
              <a:rPr lang="pl-PL" sz="2400" b="1" dirty="0" smtClean="0">
                <a:solidFill>
                  <a:schemeClr val="tx2">
                    <a:lumMod val="60000"/>
                    <a:lumOff val="40000"/>
                  </a:schemeClr>
                </a:solidFill>
                <a:effectLst>
                  <a:outerShdw blurRad="38100" dist="38100" dir="2700000" algn="tl">
                    <a:srgbClr val="000000">
                      <a:alpha val="43137"/>
                    </a:srgbClr>
                  </a:outerShdw>
                </a:effectLst>
              </a:rPr>
              <a:t>stereotypów</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15541292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16</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785652"/>
          </a:xfrm>
          <a:prstGeom prst="rect">
            <a:avLst/>
          </a:prstGeom>
          <a:noFill/>
        </p:spPr>
        <p:txBody>
          <a:bodyPr wrap="square" rtlCol="0">
            <a:spAutoFit/>
          </a:bodyPr>
          <a:lstStyle/>
          <a:p>
            <a:pPr algn="just"/>
            <a:r>
              <a:rPr lang="pl-PL" sz="2400" b="1" dirty="0" smtClean="0"/>
              <a:t>Zjawisko </a:t>
            </a:r>
            <a:r>
              <a:rPr lang="pl-PL" sz="2400" b="1" dirty="0"/>
              <a:t>międzygrupowej asymetrii językowej </a:t>
            </a:r>
            <a:r>
              <a:rPr lang="pl-PL" sz="2400" dirty="0"/>
              <a:t>opisane przez </a:t>
            </a:r>
            <a:r>
              <a:rPr lang="pl-PL" sz="2400" dirty="0" err="1"/>
              <a:t>Anne</a:t>
            </a:r>
            <a:r>
              <a:rPr lang="pl-PL" sz="2400" dirty="0"/>
              <a:t> </a:t>
            </a:r>
            <a:r>
              <a:rPr lang="pl-PL" sz="2400" dirty="0" err="1"/>
              <a:t>Maass</a:t>
            </a:r>
            <a:r>
              <a:rPr lang="pl-PL" sz="2400" dirty="0"/>
              <a:t> (za: </a:t>
            </a:r>
            <a:r>
              <a:rPr lang="pl-PL" sz="2400" dirty="0" err="1"/>
              <a:t>Wojciszke</a:t>
            </a:r>
            <a:r>
              <a:rPr lang="pl-PL" sz="2400" dirty="0"/>
              <a:t>, 2004) polega na abstrakcyjnym opisie </a:t>
            </a:r>
            <a:r>
              <a:rPr lang="pl-PL" sz="2400" dirty="0" err="1"/>
              <a:t>zachowań</a:t>
            </a:r>
            <a:r>
              <a:rPr lang="pl-PL" sz="2400" dirty="0"/>
              <a:t> i zdarzeń stawiających członków własnej grupy w pozytywnym świetle, zaś w negatywnym członków grupy obcej. </a:t>
            </a:r>
            <a:endParaRPr lang="pl-PL" sz="2400" dirty="0" smtClean="0"/>
          </a:p>
          <a:p>
            <a:pPr algn="just"/>
            <a:r>
              <a:rPr lang="pl-PL" sz="2400" dirty="0" smtClean="0"/>
              <a:t>Natomiast </a:t>
            </a:r>
            <a:r>
              <a:rPr lang="pl-PL" sz="2400" dirty="0"/>
              <a:t>w konkretny sposób wyrażane są złe informacje na temat członków grupy własnej, a dobre – członków grupy obcej. </a:t>
            </a:r>
          </a:p>
          <a:p>
            <a:pPr algn="just"/>
            <a:endParaRPr lang="pl-PL" sz="2400" dirty="0"/>
          </a:p>
          <a:p>
            <a:pPr algn="just"/>
            <a:endParaRPr lang="pl-PL" sz="2400"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Język w przekazie stereotypu</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8024614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17</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688144" y="2810545"/>
            <a:ext cx="7272808" cy="1569660"/>
          </a:xfrm>
          <a:prstGeom prst="rect">
            <a:avLst/>
          </a:prstGeom>
          <a:noFill/>
        </p:spPr>
        <p:txBody>
          <a:bodyPr wrap="square" rtlCol="0">
            <a:spAutoFit/>
          </a:bodyPr>
          <a:lstStyle/>
          <a:p>
            <a:pPr algn="just"/>
            <a:r>
              <a:rPr lang="pl-PL" sz="2400" b="1" dirty="0" smtClean="0"/>
              <a:t>Tendencyjność wobec własnej grupy - </a:t>
            </a:r>
            <a:endParaRPr lang="pl-PL" sz="2400" dirty="0"/>
          </a:p>
          <a:p>
            <a:pPr algn="just"/>
            <a:r>
              <a:rPr lang="pl-PL" sz="2400" dirty="0" smtClean="0"/>
              <a:t>Własną grupę </a:t>
            </a:r>
            <a:r>
              <a:rPr lang="pl-PL" sz="2400" dirty="0"/>
              <a:t>postrzegamy w pozytywnym świetle, traktujemy ją jako lepszą od innych grup.</a:t>
            </a:r>
          </a:p>
          <a:p>
            <a:pPr algn="just"/>
            <a:endParaRPr lang="pl-PL" sz="2400"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Stereotyp a wzrost samooceny</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35919422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18</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2308324"/>
          </a:xfrm>
          <a:prstGeom prst="rect">
            <a:avLst/>
          </a:prstGeom>
          <a:noFill/>
        </p:spPr>
        <p:txBody>
          <a:bodyPr wrap="square" rtlCol="0">
            <a:spAutoFit/>
          </a:bodyPr>
          <a:lstStyle/>
          <a:p>
            <a:r>
              <a:rPr lang="pl-PL" sz="2400" b="1" dirty="0"/>
              <a:t>Teoria rzeczywistego konfliktu interesów</a:t>
            </a:r>
          </a:p>
          <a:p>
            <a:pPr marL="285750" indent="-285750">
              <a:buFont typeface="Wingdings" panose="05000000000000000000" pitchFamily="2" charset="2"/>
              <a:buChar char="§"/>
            </a:pPr>
            <a:r>
              <a:rPr lang="pl-PL" sz="2400" dirty="0" smtClean="0"/>
              <a:t>różne </a:t>
            </a:r>
            <a:r>
              <a:rPr lang="pl-PL" sz="2400" dirty="0"/>
              <a:t>grupy społeczne współzawodniczą o trudno dostępne dobra i stają się wrogami w tej rywalizacji. Wygrana jednej strony to przegrana drugiej. Silnie negatywne sądy o przeciwnikach podwyższają komfort psychiczny podczas konfliktu.</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a:solidFill>
                  <a:schemeClr val="tx2">
                    <a:lumMod val="60000"/>
                    <a:lumOff val="40000"/>
                  </a:schemeClr>
                </a:solidFill>
                <a:effectLst>
                  <a:outerShdw blurRad="38100" dist="38100" dir="2700000" algn="tl">
                    <a:srgbClr val="000000">
                      <a:alpha val="43137"/>
                    </a:srgbClr>
                  </a:outerShdw>
                </a:effectLst>
              </a:rPr>
              <a:t>Jakie grupy są </a:t>
            </a:r>
            <a:r>
              <a:rPr lang="pl-PL" sz="2400" b="1" dirty="0" err="1">
                <a:solidFill>
                  <a:schemeClr val="tx2">
                    <a:lumMod val="60000"/>
                    <a:lumOff val="40000"/>
                  </a:schemeClr>
                </a:solidFill>
                <a:effectLst>
                  <a:outerShdw blurRad="38100" dist="38100" dir="2700000" algn="tl">
                    <a:srgbClr val="000000">
                      <a:alpha val="43137"/>
                    </a:srgbClr>
                  </a:outerShdw>
                </a:effectLst>
              </a:rPr>
              <a:t>stereotypizowane</a:t>
            </a:r>
            <a:r>
              <a:rPr lang="pl-PL" sz="2400" b="1" dirty="0">
                <a:solidFill>
                  <a:schemeClr val="tx2">
                    <a:lumMod val="60000"/>
                    <a:lumOff val="40000"/>
                  </a:schemeClr>
                </a:solidFill>
                <a:effectLst>
                  <a:outerShdw blurRad="38100" dist="38100" dir="2700000" algn="tl">
                    <a:srgbClr val="000000">
                      <a:alpha val="43137"/>
                    </a:srgbClr>
                  </a:outerShdw>
                </a:effectLst>
              </a:rPr>
              <a:t>? </a:t>
            </a: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39446093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19</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14432" y="2564904"/>
            <a:ext cx="7272808" cy="1569660"/>
          </a:xfrm>
          <a:prstGeom prst="rect">
            <a:avLst/>
          </a:prstGeom>
          <a:noFill/>
        </p:spPr>
        <p:txBody>
          <a:bodyPr wrap="square" rtlCol="0">
            <a:spAutoFit/>
          </a:bodyPr>
          <a:lstStyle/>
          <a:p>
            <a:r>
              <a:rPr lang="pl-PL" sz="2400" b="1" dirty="0" smtClean="0"/>
              <a:t>Teoria </a:t>
            </a:r>
            <a:r>
              <a:rPr lang="pl-PL" sz="2400" b="1" dirty="0"/>
              <a:t>przeniesienia </a:t>
            </a:r>
            <a:r>
              <a:rPr lang="pl-PL" sz="2400" b="1" dirty="0" smtClean="0"/>
              <a:t>agresji</a:t>
            </a:r>
          </a:p>
          <a:p>
            <a:pPr marL="342900" indent="-342900">
              <a:buFont typeface="Wingdings" panose="05000000000000000000" pitchFamily="2" charset="2"/>
              <a:buChar char="§"/>
            </a:pPr>
            <a:r>
              <a:rPr lang="pl-PL" sz="2400" dirty="0"/>
              <a:t>ludzie przenoszą na grupy mniejszościowe agresję wywołaną frustracją, której sprawca nie może być </a:t>
            </a:r>
            <a:r>
              <a:rPr lang="pl-PL" sz="2400" dirty="0" smtClean="0"/>
              <a:t>zaatakowany (</a:t>
            </a:r>
            <a:r>
              <a:rPr lang="pl-PL" sz="2400" dirty="0" err="1"/>
              <a:t>Wojciszke</a:t>
            </a:r>
            <a:r>
              <a:rPr lang="pl-PL" sz="2400" dirty="0"/>
              <a:t>, 2004).</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a:solidFill>
                  <a:schemeClr val="tx2">
                    <a:lumMod val="60000"/>
                    <a:lumOff val="40000"/>
                  </a:schemeClr>
                </a:solidFill>
                <a:effectLst>
                  <a:outerShdw blurRad="38100" dist="38100" dir="2700000" algn="tl">
                    <a:srgbClr val="000000">
                      <a:alpha val="43137"/>
                    </a:srgbClr>
                  </a:outerShdw>
                </a:effectLst>
              </a:rPr>
              <a:t>Jakie grupy są </a:t>
            </a:r>
            <a:r>
              <a:rPr lang="pl-PL" sz="2400" b="1" dirty="0" err="1">
                <a:solidFill>
                  <a:schemeClr val="tx2">
                    <a:lumMod val="60000"/>
                    <a:lumOff val="40000"/>
                  </a:schemeClr>
                </a:solidFill>
                <a:effectLst>
                  <a:outerShdw blurRad="38100" dist="38100" dir="2700000" algn="tl">
                    <a:srgbClr val="000000">
                      <a:alpha val="43137"/>
                    </a:srgbClr>
                  </a:outerShdw>
                </a:effectLst>
              </a:rPr>
              <a:t>stereotypizowane</a:t>
            </a:r>
            <a:r>
              <a:rPr lang="pl-PL" sz="2400" b="1" dirty="0">
                <a:solidFill>
                  <a:schemeClr val="tx2">
                    <a:lumMod val="60000"/>
                    <a:lumOff val="40000"/>
                  </a:schemeClr>
                </a:solidFill>
                <a:effectLst>
                  <a:outerShdw blurRad="38100" dist="38100" dir="2700000" algn="tl">
                    <a:srgbClr val="000000">
                      <a:alpha val="43137"/>
                    </a:srgbClr>
                  </a:outerShdw>
                </a:effectLst>
              </a:rPr>
              <a:t>? </a:t>
            </a: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15605045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2</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1043608" y="3068960"/>
            <a:ext cx="7272808" cy="830997"/>
          </a:xfrm>
          <a:prstGeom prst="rect">
            <a:avLst/>
          </a:prstGeom>
          <a:noFill/>
        </p:spPr>
        <p:txBody>
          <a:bodyPr wrap="square" rtlCol="0">
            <a:spAutoFit/>
          </a:bodyPr>
          <a:lstStyle/>
          <a:p>
            <a:pPr algn="just"/>
            <a:r>
              <a:rPr lang="pl-PL" sz="2400" b="1" dirty="0"/>
              <a:t>Obcy, to ktoś wyjątkowy, przerażający, budzący niepewność, ale </a:t>
            </a:r>
            <a:r>
              <a:rPr lang="pl-PL" sz="2400" b="1" dirty="0" smtClean="0"/>
              <a:t>zarazem ciekawy</a:t>
            </a:r>
            <a:r>
              <a:rPr lang="pl-PL" sz="2400" b="1" dirty="0"/>
              <a:t>, fascynujący.</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Obcy w naszym życiu</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31303931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20</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785652"/>
          </a:xfrm>
          <a:prstGeom prst="rect">
            <a:avLst/>
          </a:prstGeom>
          <a:noFill/>
        </p:spPr>
        <p:txBody>
          <a:bodyPr wrap="square" rtlCol="0">
            <a:spAutoFit/>
          </a:bodyPr>
          <a:lstStyle/>
          <a:p>
            <a:pPr algn="just"/>
            <a:r>
              <a:rPr lang="pl-PL" sz="2000" dirty="0"/>
              <a:t>W naszym społeczeństwie pewne stereotypy są silnie zakorzenione i przekazywane z pokolenia na pokolenie. Dotyczą choćby mniejszości narodowych czy określonych grup żyjących w naszym sąsiedztwie. Stereotypowej ocenie poddawane są także cechy związane z płcią. Kobietom i mężczyznom często przypisywane są określone role społeczne, a wyjście poza ich ramy poddawane jest niekiedy krytycznej ocenie przez te jednostki, które stereotypowi się podporządkowują. Z podobnym losem mogą spotkać się osoby, które nie utożsamiają się z żadną wspólnotą religijną czy określające siebie mianem ateistów. W pewnych kręgach mogą być traktowane z niezrozumieniem, a ich światopogląd może być poddany surowej krytyce.</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a:solidFill>
                  <a:schemeClr val="tx2">
                    <a:lumMod val="60000"/>
                    <a:lumOff val="40000"/>
                  </a:schemeClr>
                </a:solidFill>
                <a:effectLst>
                  <a:outerShdw blurRad="38100" dist="38100" dir="2700000" algn="tl">
                    <a:srgbClr val="000000">
                      <a:alpha val="43137"/>
                    </a:srgbClr>
                  </a:outerShdw>
                </a:effectLst>
              </a:rPr>
              <a:t>Kiedy spotykamy się ze stereotypami? </a:t>
            </a: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32213104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21</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785652"/>
          </a:xfrm>
          <a:prstGeom prst="rect">
            <a:avLst/>
          </a:prstGeom>
          <a:noFill/>
        </p:spPr>
        <p:txBody>
          <a:bodyPr wrap="square" rtlCol="0">
            <a:spAutoFit/>
          </a:bodyPr>
          <a:lstStyle/>
          <a:p>
            <a:pPr algn="just"/>
            <a:r>
              <a:rPr lang="pl-PL" sz="2400" dirty="0" smtClean="0"/>
              <a:t>Stereotyp daje poczucie bezpieczeństwa. W </a:t>
            </a:r>
            <a:r>
              <a:rPr lang="pl-PL" sz="2400" dirty="0"/>
              <a:t>kontaktach z ludźmi stereotypy dają nam poczucie, że wiemy, czego możemy spodziewać się po innych. Iluzja posiadanej wiedzy daje nam poczucie kontroli. Uczestnicząc w sytuacjach, gdzie stereotypowe myślenie nas nie zawodzi, przekonujemy się o jego słuszności i bardzo chętnie przekazujemy je innym. </a:t>
            </a:r>
            <a:r>
              <a:rPr lang="pl-PL" sz="2400" b="1" dirty="0"/>
              <a:t>Stąd pewne uprzedzenia przekazywane są w społeczeństwie z pokolenia na pokolenie z przeświadczeniem o ich uniwersalności i nieomylności.</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Stereotyp jak drogowskaz</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15847129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22</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416320"/>
          </a:xfrm>
          <a:prstGeom prst="rect">
            <a:avLst/>
          </a:prstGeom>
          <a:noFill/>
        </p:spPr>
        <p:txBody>
          <a:bodyPr wrap="square" rtlCol="0">
            <a:spAutoFit/>
          </a:bodyPr>
          <a:lstStyle/>
          <a:p>
            <a:pPr algn="just"/>
            <a:r>
              <a:rPr lang="pl-PL" sz="2400" dirty="0" smtClean="0"/>
              <a:t>Stereotypy </a:t>
            </a:r>
            <a:r>
              <a:rPr lang="pl-PL" sz="2400" dirty="0"/>
              <a:t>zamykają nasz umysł na poznanie innych ludzi. Skazujemy się na izolację od grup, których kultury i zwyczajów nie chcemy poznać. Czerpiąc wiedzę na ich temat z uprzedzeń, pogłębiamy wzajemną przepaść, wzmacniając tym samym niechęć względem siebie. Jest to przyczyną licznych konfliktów, które prowadzą do jawnej dyskryminacji. Ona budzi agresję i przyczynia się do poważnych nadużyć powodujących wzajemne zwalczanie się bądź pogardę.</a:t>
            </a:r>
            <a:endParaRPr lang="pl-PL" sz="2400" b="1"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Stereotyp /powód izolacji społecznej</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14825600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23</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2677656"/>
          </a:xfrm>
          <a:prstGeom prst="rect">
            <a:avLst/>
          </a:prstGeom>
          <a:noFill/>
        </p:spPr>
        <p:txBody>
          <a:bodyPr wrap="square" rtlCol="0">
            <a:spAutoFit/>
          </a:bodyPr>
          <a:lstStyle/>
          <a:p>
            <a:pPr algn="just"/>
            <a:r>
              <a:rPr lang="pl-PL" sz="2400" b="1" dirty="0"/>
              <a:t>Mając większy wgląd w rozumienie mechanizmów, jakimi rządzą </a:t>
            </a:r>
            <a:r>
              <a:rPr lang="pl-PL" sz="2400" b="1" dirty="0" smtClean="0"/>
              <a:t>się </a:t>
            </a:r>
            <a:r>
              <a:rPr lang="pl-PL" sz="2400" b="1" dirty="0"/>
              <a:t>stereotypy, możemy spróbować zmniejszyć ich działanie na nasze postrzeganie rzeczywistości. Z pewnością nie da </a:t>
            </a:r>
            <a:r>
              <a:rPr lang="pl-PL" sz="2400" b="1" dirty="0" smtClean="0"/>
              <a:t>się sprawić</a:t>
            </a:r>
            <a:r>
              <a:rPr lang="pl-PL" sz="2400" b="1" dirty="0"/>
              <a:t>, aby przestały dochodzić do głosu w naszym życiu, ale na pewno możemy im nie ulegać z taką łatwością, jak wtedy, kiedy nie jesteśmy świadomi ich istnienia.</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Stereotyp /powód izolacji społecznej</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3587882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24</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4154984"/>
          </a:xfrm>
          <a:prstGeom prst="rect">
            <a:avLst/>
          </a:prstGeom>
          <a:noFill/>
        </p:spPr>
        <p:txBody>
          <a:bodyPr wrap="square" rtlCol="0">
            <a:spAutoFit/>
          </a:bodyPr>
          <a:lstStyle/>
          <a:p>
            <a:pPr marL="342900" indent="-342900" algn="just">
              <a:buFont typeface="Wingdings" panose="05000000000000000000" pitchFamily="2" charset="2"/>
              <a:buChar char="§"/>
            </a:pPr>
            <a:r>
              <a:rPr lang="pl-PL" sz="2400" dirty="0" smtClean="0"/>
              <a:t>Niewielka liczba </a:t>
            </a:r>
            <a:r>
              <a:rPr lang="pl-PL" sz="2400" dirty="0"/>
              <a:t>rzetelnych informacji;</a:t>
            </a:r>
          </a:p>
          <a:p>
            <a:pPr marL="342900" indent="-342900" algn="just">
              <a:buFont typeface="Wingdings" panose="05000000000000000000" pitchFamily="2" charset="2"/>
              <a:buChar char="§"/>
            </a:pPr>
            <a:r>
              <a:rPr lang="pl-PL" sz="2400" dirty="0" smtClean="0"/>
              <a:t>Wyolbrzymianie </a:t>
            </a:r>
            <a:r>
              <a:rPr lang="pl-PL" sz="2400" dirty="0"/>
              <a:t>niektórych cech lub pomniejszaniem innych, </a:t>
            </a:r>
            <a:endParaRPr lang="pl-PL" sz="2400" dirty="0" smtClean="0"/>
          </a:p>
          <a:p>
            <a:pPr marL="342900" indent="-342900" algn="just">
              <a:buFont typeface="Wingdings" panose="05000000000000000000" pitchFamily="2" charset="2"/>
              <a:buChar char="§"/>
            </a:pPr>
            <a:r>
              <a:rPr lang="pl-PL" sz="2400" dirty="0" smtClean="0"/>
              <a:t>Przypisywanie </a:t>
            </a:r>
            <a:r>
              <a:rPr lang="pl-PL" sz="2400" dirty="0"/>
              <a:t>określonych, najczęściej negatywnych cech </a:t>
            </a:r>
            <a:r>
              <a:rPr lang="pl-PL" sz="2400" dirty="0" smtClean="0"/>
              <a:t>wszystkim członkom </a:t>
            </a:r>
            <a:r>
              <a:rPr lang="pl-PL" sz="2400" dirty="0"/>
              <a:t>danej grupy, </a:t>
            </a:r>
            <a:endParaRPr lang="pl-PL" sz="2400" dirty="0" smtClean="0"/>
          </a:p>
          <a:p>
            <a:pPr marL="342900" indent="-342900" algn="just">
              <a:buFont typeface="Wingdings" panose="05000000000000000000" pitchFamily="2" charset="2"/>
              <a:buChar char="§"/>
            </a:pPr>
            <a:r>
              <a:rPr lang="pl-PL" sz="2400" dirty="0" smtClean="0"/>
              <a:t>Negatywne emocje </a:t>
            </a:r>
            <a:r>
              <a:rPr lang="pl-PL" sz="2400" dirty="0"/>
              <a:t>(</a:t>
            </a:r>
            <a:r>
              <a:rPr lang="pl-PL" sz="2400" dirty="0" smtClean="0"/>
              <a:t>niechęć, lęk</a:t>
            </a:r>
            <a:r>
              <a:rPr lang="pl-PL" sz="2400" dirty="0"/>
              <a:t>, wrogość);</a:t>
            </a:r>
          </a:p>
          <a:p>
            <a:pPr marL="342900" indent="-342900" algn="just">
              <a:buFont typeface="Wingdings" panose="05000000000000000000" pitchFamily="2" charset="2"/>
              <a:buChar char="§"/>
            </a:pPr>
            <a:r>
              <a:rPr lang="pl-PL" sz="2400" dirty="0" smtClean="0"/>
              <a:t>Sztywność własnych </a:t>
            </a:r>
            <a:r>
              <a:rPr lang="pl-PL" sz="2400" dirty="0"/>
              <a:t>ocen na zmiany (przyswojone w </a:t>
            </a:r>
            <a:r>
              <a:rPr lang="pl-PL" sz="2400" dirty="0" smtClean="0"/>
              <a:t>dzieciństwie, przekazane </a:t>
            </a:r>
            <a:r>
              <a:rPr lang="pl-PL" sz="2400" dirty="0"/>
              <a:t>w postaci wzorów myślenia od najbliższej rodziny</a:t>
            </a:r>
            <a:r>
              <a:rPr lang="pl-PL" sz="2400" dirty="0" smtClean="0"/>
              <a:t>,</a:t>
            </a:r>
          </a:p>
          <a:p>
            <a:pPr marL="342900" indent="-342900" algn="just">
              <a:buFont typeface="Wingdings" panose="05000000000000000000" pitchFamily="2" charset="2"/>
              <a:buChar char="§"/>
            </a:pPr>
            <a:r>
              <a:rPr lang="pl-PL" sz="2400" dirty="0" smtClean="0"/>
              <a:t>Przekazywanie </a:t>
            </a:r>
            <a:r>
              <a:rPr lang="pl-PL" sz="2400" dirty="0"/>
              <a:t>z pokolenia na pokolenie za pomocą </a:t>
            </a:r>
            <a:r>
              <a:rPr lang="pl-PL" sz="2400" dirty="0" smtClean="0"/>
              <a:t>języka,</a:t>
            </a:r>
            <a:endParaRPr lang="pl-PL" sz="2400"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Stereotypy/charakterystyka</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18060912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25</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830997"/>
          </a:xfrm>
          <a:prstGeom prst="rect">
            <a:avLst/>
          </a:prstGeom>
          <a:noFill/>
        </p:spPr>
        <p:txBody>
          <a:bodyPr wrap="square" rtlCol="0">
            <a:spAutoFit/>
          </a:bodyPr>
          <a:lstStyle/>
          <a:p>
            <a:pPr marL="342900" indent="-342900" algn="just">
              <a:buFont typeface="Wingdings" panose="05000000000000000000" pitchFamily="2" charset="2"/>
              <a:buChar char="§"/>
            </a:pPr>
            <a:r>
              <a:rPr lang="pl-PL" sz="2400" dirty="0" smtClean="0"/>
              <a:t>Aprobata dla danego stereotypu,</a:t>
            </a:r>
          </a:p>
          <a:p>
            <a:pPr marL="342900" indent="-342900" algn="just">
              <a:buFont typeface="Wingdings" panose="05000000000000000000" pitchFamily="2" charset="2"/>
              <a:buChar char="§"/>
            </a:pPr>
            <a:r>
              <a:rPr lang="pl-PL" sz="2400" dirty="0" smtClean="0"/>
              <a:t>Przekonanie </a:t>
            </a:r>
            <a:r>
              <a:rPr lang="pl-PL" sz="2400" dirty="0"/>
              <a:t>co do trafności własnej </a:t>
            </a:r>
            <a:r>
              <a:rPr lang="pl-PL" sz="2400" dirty="0" smtClean="0"/>
              <a:t>oceny.</a:t>
            </a:r>
            <a:endParaRPr lang="pl-PL" sz="2400"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Stereotypy/charakterystyka</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5295425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26</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4154984"/>
          </a:xfrm>
          <a:prstGeom prst="rect">
            <a:avLst/>
          </a:prstGeom>
          <a:noFill/>
        </p:spPr>
        <p:txBody>
          <a:bodyPr wrap="square" rtlCol="0">
            <a:spAutoFit/>
          </a:bodyPr>
          <a:lstStyle/>
          <a:p>
            <a:pPr marL="342900" indent="-342900" algn="just">
              <a:buFont typeface="Wingdings" panose="05000000000000000000" pitchFamily="2" charset="2"/>
              <a:buChar char="§"/>
            </a:pPr>
            <a:r>
              <a:rPr lang="pl-PL" sz="2400" dirty="0"/>
              <a:t>grupy rasowe - np. Murzyni, Indianie,</a:t>
            </a:r>
          </a:p>
          <a:p>
            <a:pPr marL="342900" indent="-342900" algn="just">
              <a:buFont typeface="Wingdings" panose="05000000000000000000" pitchFamily="2" charset="2"/>
              <a:buChar char="§"/>
            </a:pPr>
            <a:r>
              <a:rPr lang="pl-PL" sz="2400" dirty="0" smtClean="0"/>
              <a:t>grupy </a:t>
            </a:r>
            <a:r>
              <a:rPr lang="pl-PL" sz="2400" dirty="0"/>
              <a:t>narodowe - np. Żydzi, Romowie, Szkoci,</a:t>
            </a:r>
          </a:p>
          <a:p>
            <a:pPr marL="342900" indent="-342900" algn="just">
              <a:buFont typeface="Wingdings" panose="05000000000000000000" pitchFamily="2" charset="2"/>
              <a:buChar char="§"/>
            </a:pPr>
            <a:r>
              <a:rPr lang="pl-PL" sz="2400" dirty="0" smtClean="0"/>
              <a:t>grupy </a:t>
            </a:r>
            <a:r>
              <a:rPr lang="pl-PL" sz="2400" dirty="0"/>
              <a:t>regionalne - np. górale, </a:t>
            </a:r>
            <a:r>
              <a:rPr lang="pl-PL" sz="2400" dirty="0" smtClean="0"/>
              <a:t>Kaszubi</a:t>
            </a:r>
            <a:r>
              <a:rPr lang="pl-PL" sz="2400" dirty="0"/>
              <a:t>,</a:t>
            </a:r>
          </a:p>
          <a:p>
            <a:pPr marL="342900" indent="-342900" algn="just">
              <a:buFont typeface="Wingdings" panose="05000000000000000000" pitchFamily="2" charset="2"/>
              <a:buChar char="§"/>
            </a:pPr>
            <a:r>
              <a:rPr lang="pl-PL" sz="2400" dirty="0" smtClean="0"/>
              <a:t>grupy </a:t>
            </a:r>
            <a:r>
              <a:rPr lang="pl-PL" sz="2400" dirty="0"/>
              <a:t>zawodowe - np. żołnierze, artyści, nauczyciele,</a:t>
            </a:r>
          </a:p>
          <a:p>
            <a:pPr marL="342900" indent="-342900" algn="just">
              <a:buFont typeface="Wingdings" panose="05000000000000000000" pitchFamily="2" charset="2"/>
              <a:buChar char="§"/>
            </a:pPr>
            <a:r>
              <a:rPr lang="pl-PL" sz="2400" dirty="0" smtClean="0"/>
              <a:t>wyznawcy </a:t>
            </a:r>
            <a:r>
              <a:rPr lang="pl-PL" sz="2400" dirty="0"/>
              <a:t>religii - np. katolicy, muzułmanie, świadkowie Jehowy,</a:t>
            </a:r>
          </a:p>
          <a:p>
            <a:pPr marL="342900" indent="-342900" algn="just">
              <a:buFont typeface="Wingdings" panose="05000000000000000000" pitchFamily="2" charset="2"/>
              <a:buChar char="§"/>
            </a:pPr>
            <a:r>
              <a:rPr lang="pl-PL" sz="2400" dirty="0" smtClean="0"/>
              <a:t>przedstawiciele </a:t>
            </a:r>
            <a:r>
              <a:rPr lang="pl-PL" sz="2400" dirty="0"/>
              <a:t>warstw społecznych- np. chłopi, robotnicy, inteligenci, arystokraci,</a:t>
            </a:r>
          </a:p>
          <a:p>
            <a:pPr marL="342900" indent="-342900" algn="just">
              <a:buFont typeface="Wingdings" panose="05000000000000000000" pitchFamily="2" charset="2"/>
              <a:buChar char="§"/>
            </a:pPr>
            <a:r>
              <a:rPr lang="pl-PL" sz="2400" dirty="0" smtClean="0"/>
              <a:t>osoby </a:t>
            </a:r>
            <a:r>
              <a:rPr lang="pl-PL" sz="2400" dirty="0"/>
              <a:t>nie mieszczące się w tradycyjnych „moralnych” standardach </a:t>
            </a:r>
            <a:r>
              <a:rPr lang="pl-PL" sz="2400" dirty="0" smtClean="0"/>
              <a:t>społecznych,  </a:t>
            </a:r>
            <a:r>
              <a:rPr lang="pl-PL" sz="2400" dirty="0"/>
              <a:t>np. </a:t>
            </a:r>
            <a:r>
              <a:rPr lang="pl-PL" sz="2400" dirty="0" smtClean="0"/>
              <a:t>bandyci, </a:t>
            </a:r>
            <a:r>
              <a:rPr lang="pl-PL" sz="2400" dirty="0"/>
              <a:t>prostytutki, włóczędzy</a:t>
            </a:r>
            <a:r>
              <a:rPr lang="pl-PL" sz="2400" dirty="0" smtClean="0"/>
              <a:t>,</a:t>
            </a:r>
            <a:endParaRPr lang="pl-PL" sz="2400"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Najczęstszy przedmiot stereotypów</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275752418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27</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830997"/>
          </a:xfrm>
          <a:prstGeom prst="rect">
            <a:avLst/>
          </a:prstGeom>
          <a:noFill/>
        </p:spPr>
        <p:txBody>
          <a:bodyPr wrap="square" rtlCol="0">
            <a:spAutoFit/>
          </a:bodyPr>
          <a:lstStyle/>
          <a:p>
            <a:pPr marL="342900" indent="-342900" algn="just">
              <a:buFont typeface="Wingdings" panose="05000000000000000000" pitchFamily="2" charset="2"/>
              <a:buChar char="§"/>
            </a:pPr>
            <a:r>
              <a:rPr lang="pl-PL" sz="2400" dirty="0" smtClean="0"/>
              <a:t>grupy </a:t>
            </a:r>
            <a:r>
              <a:rPr lang="pl-PL" sz="2400" dirty="0"/>
              <a:t>wiekowe albo związane z płcią lub określonym stylem ubierania </a:t>
            </a:r>
            <a:r>
              <a:rPr lang="pl-PL" sz="2400" dirty="0" smtClean="0"/>
              <a:t>się czy </a:t>
            </a:r>
            <a:r>
              <a:rPr lang="pl-PL" sz="2400" dirty="0"/>
              <a:t>strzyżenia włosów</a:t>
            </a:r>
            <a:r>
              <a:rPr lang="pl-PL" sz="2400" dirty="0" smtClean="0"/>
              <a:t>. </a:t>
            </a:r>
            <a:endParaRPr lang="pl-PL" sz="2400"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Najczęstszy przedmiot stereotypów</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216928656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28</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525466"/>
            <a:ext cx="7272808" cy="1938992"/>
          </a:xfrm>
          <a:prstGeom prst="rect">
            <a:avLst/>
          </a:prstGeom>
          <a:noFill/>
        </p:spPr>
        <p:txBody>
          <a:bodyPr wrap="square" rtlCol="0">
            <a:spAutoFit/>
          </a:bodyPr>
          <a:lstStyle/>
          <a:p>
            <a:pPr algn="just"/>
            <a:r>
              <a:rPr lang="pl-PL" sz="2400" dirty="0" smtClean="0"/>
              <a:t>Raport sporządzony został na zlecenie Fundacji Friedricha Eberta i opublikowany w 2011.</a:t>
            </a:r>
          </a:p>
          <a:p>
            <a:pPr algn="just"/>
            <a:r>
              <a:rPr lang="pl-PL" sz="2400" dirty="0" smtClean="0"/>
              <a:t>Podsumowuje wyniki badań przeprowadzonych w 8 krajach europejskich: w Holandii, Niemczech, Francji, W. Brytanii, Portugalii, Polsce, we Włoszech i na Węgrzech.</a:t>
            </a:r>
            <a:endParaRPr lang="pl-PL" sz="2400" dirty="0"/>
          </a:p>
        </p:txBody>
      </p:sp>
      <p:sp>
        <p:nvSpPr>
          <p:cNvPr id="6" name="pole tekstowe 5"/>
          <p:cNvSpPr txBox="1"/>
          <p:nvPr/>
        </p:nvSpPr>
        <p:spPr>
          <a:xfrm>
            <a:off x="827584" y="1268760"/>
            <a:ext cx="6552728" cy="1200329"/>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Wyniki raportu podsumowujące badanie pt. „Nietolerancja-uprzedzenia-dyskryminacja”. Raport europejski</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34242051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29</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525466"/>
            <a:ext cx="7272808" cy="3046988"/>
          </a:xfrm>
          <a:prstGeom prst="rect">
            <a:avLst/>
          </a:prstGeom>
          <a:noFill/>
        </p:spPr>
        <p:txBody>
          <a:bodyPr wrap="square" rtlCol="0">
            <a:spAutoFit/>
          </a:bodyPr>
          <a:lstStyle/>
          <a:p>
            <a:pPr algn="just"/>
            <a:r>
              <a:rPr lang="pl-PL" sz="2400" dirty="0" smtClean="0"/>
              <a:t>GFE – zespół powiązanych ze sobą negatywnych postaw oraz uprzedzeń skierowanych wobec grup społecznych, które określane są jakie „inne”, „obce”, „nienormalne”.</a:t>
            </a:r>
          </a:p>
          <a:p>
            <a:pPr algn="just"/>
            <a:endParaRPr lang="pl-PL" sz="2400" dirty="0"/>
          </a:p>
          <a:p>
            <a:pPr algn="just"/>
            <a:r>
              <a:rPr lang="pl-PL" sz="2400" dirty="0" smtClean="0"/>
              <a:t>Postawa ta może przejawiać się w </a:t>
            </a:r>
            <a:r>
              <a:rPr lang="pl-PL" sz="2400" dirty="0" err="1" smtClean="0"/>
              <a:t>zachowaniach</a:t>
            </a:r>
            <a:r>
              <a:rPr lang="pl-PL" sz="2400" dirty="0" smtClean="0"/>
              <a:t>” rasistowskich, antysemickich, </a:t>
            </a:r>
            <a:r>
              <a:rPr lang="pl-PL" sz="2400" dirty="0" err="1" smtClean="0"/>
              <a:t>antyimigranckich</a:t>
            </a:r>
            <a:r>
              <a:rPr lang="pl-PL" sz="2400" dirty="0" smtClean="0"/>
              <a:t>, antyislamskich, </a:t>
            </a:r>
            <a:r>
              <a:rPr lang="pl-PL" sz="2400" dirty="0" err="1" smtClean="0"/>
              <a:t>seksistowskich</a:t>
            </a:r>
            <a:r>
              <a:rPr lang="pl-PL" sz="2400" dirty="0" smtClean="0"/>
              <a:t> lub </a:t>
            </a:r>
            <a:r>
              <a:rPr lang="pl-PL" sz="2400" dirty="0" err="1" smtClean="0"/>
              <a:t>homofobicznych</a:t>
            </a:r>
            <a:r>
              <a:rPr lang="pl-PL" sz="2400" dirty="0" smtClean="0"/>
              <a:t> bądź uprzedzeniach.</a:t>
            </a:r>
            <a:endParaRPr lang="pl-PL" sz="2400" dirty="0"/>
          </a:p>
        </p:txBody>
      </p:sp>
      <p:sp>
        <p:nvSpPr>
          <p:cNvPr id="6" name="pole tekstowe 5"/>
          <p:cNvSpPr txBox="1"/>
          <p:nvPr/>
        </p:nvSpPr>
        <p:spPr>
          <a:xfrm>
            <a:off x="827584" y="1268760"/>
            <a:ext cx="6552728" cy="1200329"/>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Wyniki raportu podsumowujące badanie pt. „Nietolerancja-uprzedzenia-dyskryminacja. Raport europejski</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20500252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2204863"/>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3</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827584" y="2708920"/>
            <a:ext cx="7272808" cy="1938992"/>
          </a:xfrm>
          <a:prstGeom prst="rect">
            <a:avLst/>
          </a:prstGeom>
          <a:noFill/>
        </p:spPr>
        <p:txBody>
          <a:bodyPr wrap="square" rtlCol="0">
            <a:spAutoFit/>
          </a:bodyPr>
          <a:lstStyle/>
          <a:p>
            <a:pPr algn="just"/>
            <a:r>
              <a:rPr lang="pl-PL" sz="2400" b="1" dirty="0"/>
              <a:t>Antropolodzy, obserwując </a:t>
            </a:r>
            <a:r>
              <a:rPr lang="pl-PL" sz="2400" b="1" dirty="0" smtClean="0"/>
              <a:t>myślenie człowieka </a:t>
            </a:r>
            <a:r>
              <a:rPr lang="pl-PL" sz="2400" b="1" dirty="0"/>
              <a:t>w różnych kulturach zauważają, że pierwotną potrzebą człowieka </a:t>
            </a:r>
            <a:r>
              <a:rPr lang="pl-PL" sz="2400" b="1" dirty="0" smtClean="0"/>
              <a:t>jest porządkowanie </a:t>
            </a:r>
            <a:r>
              <a:rPr lang="pl-PL" sz="2400" b="1" dirty="0"/>
              <a:t>otaczającego go świata. I już wśród tego, pierwotnego </a:t>
            </a:r>
            <a:r>
              <a:rPr lang="pl-PL" sz="2400" b="1" dirty="0" smtClean="0"/>
              <a:t>porządkowania, pojawia </a:t>
            </a:r>
            <a:r>
              <a:rPr lang="pl-PL" sz="2400" b="1" dirty="0"/>
              <a:t>się kategoria tego, co bliskie i tego, co odległe, obce.</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Obcy w naszym życiu</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27116120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30</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525466"/>
            <a:ext cx="7272808" cy="3785652"/>
          </a:xfrm>
          <a:prstGeom prst="rect">
            <a:avLst/>
          </a:prstGeom>
          <a:noFill/>
        </p:spPr>
        <p:txBody>
          <a:bodyPr wrap="square" rtlCol="0">
            <a:spAutoFit/>
          </a:bodyPr>
          <a:lstStyle/>
          <a:p>
            <a:pPr algn="just"/>
            <a:r>
              <a:rPr lang="pl-PL" sz="2400" dirty="0" smtClean="0"/>
              <a:t>GFE – jest szeroko rozpowszechnione w Europie, najsłabiej w Holandii, najsilniej w Polsce i na Węgrzech.</a:t>
            </a:r>
          </a:p>
          <a:p>
            <a:pPr algn="just"/>
            <a:endParaRPr lang="pl-PL" sz="2400" dirty="0"/>
          </a:p>
          <a:p>
            <a:pPr algn="just"/>
            <a:r>
              <a:rPr lang="pl-PL" sz="2400" dirty="0" smtClean="0"/>
              <a:t>Ok ½ respondentów uważa, że w ich krajach mieszka zbyt wielu imigrantów.</a:t>
            </a:r>
          </a:p>
          <a:p>
            <a:pPr algn="just"/>
            <a:endParaRPr lang="pl-PL" sz="2400" dirty="0"/>
          </a:p>
          <a:p>
            <a:pPr algn="just"/>
            <a:r>
              <a:rPr lang="pl-PL" sz="2400" dirty="0" smtClean="0"/>
              <a:t>Co trzeci badany wierzy w istnienie „naturalnej hierarchii grup etnicznych”</a:t>
            </a:r>
          </a:p>
          <a:p>
            <a:pPr algn="just"/>
            <a:endParaRPr lang="pl-PL" sz="2400" dirty="0"/>
          </a:p>
          <a:p>
            <a:pPr algn="just"/>
            <a:r>
              <a:rPr lang="pl-PL" sz="2400" dirty="0" smtClean="0"/>
              <a:t>Połowa i więcej potępia islam jako „religię nietolerancji”.</a:t>
            </a:r>
            <a:endParaRPr lang="pl-PL" sz="2400" dirty="0"/>
          </a:p>
        </p:txBody>
      </p:sp>
      <p:sp>
        <p:nvSpPr>
          <p:cNvPr id="6" name="pole tekstowe 5"/>
          <p:cNvSpPr txBox="1"/>
          <p:nvPr/>
        </p:nvSpPr>
        <p:spPr>
          <a:xfrm>
            <a:off x="827584" y="1268760"/>
            <a:ext cx="6552728" cy="1200329"/>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Wyniki raportu podsumowujące badanie pt. „Nietolerancja-uprzedzenia-dyskryminacja. Raport europejski</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7937928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31</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525466"/>
            <a:ext cx="7272808" cy="5632311"/>
          </a:xfrm>
          <a:prstGeom prst="rect">
            <a:avLst/>
          </a:prstGeom>
          <a:noFill/>
        </p:spPr>
        <p:txBody>
          <a:bodyPr wrap="square" rtlCol="0">
            <a:spAutoFit/>
          </a:bodyPr>
          <a:lstStyle/>
          <a:p>
            <a:pPr algn="just"/>
            <a:r>
              <a:rPr lang="pl-PL" sz="2400" dirty="0" smtClean="0"/>
              <a:t>Większość Europejczyków podziela postawy </a:t>
            </a:r>
            <a:r>
              <a:rPr lang="pl-PL" sz="2400" dirty="0" err="1" smtClean="0"/>
              <a:t>seksistowskie</a:t>
            </a:r>
            <a:r>
              <a:rPr lang="pl-PL" sz="2400" dirty="0" smtClean="0"/>
              <a:t> zakorzenione w tradycyjnych rolach płciowych.</a:t>
            </a:r>
          </a:p>
          <a:p>
            <a:pPr algn="just"/>
            <a:endParaRPr lang="pl-PL" sz="2400" dirty="0"/>
          </a:p>
          <a:p>
            <a:pPr algn="just"/>
            <a:r>
              <a:rPr lang="pl-PL" sz="2400" dirty="0" smtClean="0"/>
              <a:t>Od 17% w Holandii do 88% w Polsce waha się odsetek osób sprzeciwiających się przyznania osobom homoseksualnym takich samych praw.</a:t>
            </a:r>
          </a:p>
          <a:p>
            <a:pPr algn="just"/>
            <a:endParaRPr lang="pl-PL" sz="2400" dirty="0"/>
          </a:p>
          <a:p>
            <a:pPr algn="just"/>
            <a:r>
              <a:rPr lang="pl-PL" sz="2400" b="1" dirty="0" smtClean="0"/>
              <a:t>Ważne: osoby, które dyskredytują jedną z grup społecznych, najczęściej również zajmują podobną postawę wobec innych grup.</a:t>
            </a:r>
          </a:p>
          <a:p>
            <a:pPr algn="just"/>
            <a:endParaRPr lang="pl-PL" sz="2400" dirty="0"/>
          </a:p>
          <a:p>
            <a:pPr algn="just"/>
            <a:endParaRPr lang="pl-PL" sz="2400" dirty="0" smtClean="0"/>
          </a:p>
          <a:p>
            <a:pPr algn="just"/>
            <a:endParaRPr lang="pl-PL" sz="2400" dirty="0"/>
          </a:p>
          <a:p>
            <a:pPr algn="just"/>
            <a:endParaRPr lang="pl-PL" sz="2400" dirty="0"/>
          </a:p>
        </p:txBody>
      </p:sp>
      <p:sp>
        <p:nvSpPr>
          <p:cNvPr id="6" name="pole tekstowe 5"/>
          <p:cNvSpPr txBox="1"/>
          <p:nvPr/>
        </p:nvSpPr>
        <p:spPr>
          <a:xfrm>
            <a:off x="827584" y="1268760"/>
            <a:ext cx="6552728" cy="1200329"/>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Wyniki raportu podsumowujące badanie pt. „Nietolerancja-uprzedzenia-dyskryminacja. Raport europejski</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107657067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32</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525466"/>
            <a:ext cx="7272808" cy="5262979"/>
          </a:xfrm>
          <a:prstGeom prst="rect">
            <a:avLst/>
          </a:prstGeom>
          <a:noFill/>
        </p:spPr>
        <p:txBody>
          <a:bodyPr wrap="square" rtlCol="0">
            <a:spAutoFit/>
          </a:bodyPr>
          <a:lstStyle/>
          <a:p>
            <a:pPr algn="just"/>
            <a:r>
              <a:rPr lang="pl-PL" sz="2400" dirty="0" smtClean="0"/>
              <a:t>GFE rośnie wraz z wiekiem, maleje wraz ze wzrostem poziomu wykształcenia oraz wzrostem dochodów.</a:t>
            </a:r>
          </a:p>
          <a:p>
            <a:pPr algn="just"/>
            <a:endParaRPr lang="pl-PL" sz="2400" dirty="0"/>
          </a:p>
          <a:p>
            <a:pPr algn="just"/>
            <a:r>
              <a:rPr lang="pl-PL" sz="2400" dirty="0" smtClean="0"/>
              <a:t>Bardziej uprzedzeni okazywali się respondenci, którzy określali siebie jako skłaniający się ku prawicy.</a:t>
            </a:r>
          </a:p>
          <a:p>
            <a:pPr algn="just"/>
            <a:endParaRPr lang="pl-PL" sz="2400" dirty="0"/>
          </a:p>
          <a:p>
            <a:pPr algn="just"/>
            <a:r>
              <a:rPr lang="pl-PL" sz="2400" dirty="0" smtClean="0"/>
              <a:t>Respondenci, którzy podzielają uprzedzenia wobec grup mniejszościowych, są bardziej skłonni sprzeciwiać się integracji imigrantów, odmawiać im prawa do równego traktowania.</a:t>
            </a:r>
          </a:p>
          <a:p>
            <a:pPr algn="just"/>
            <a:endParaRPr lang="pl-PL" sz="2400" dirty="0"/>
          </a:p>
          <a:p>
            <a:pPr algn="just"/>
            <a:endParaRPr lang="pl-PL" sz="2400" dirty="0" smtClean="0"/>
          </a:p>
          <a:p>
            <a:pPr algn="just"/>
            <a:endParaRPr lang="pl-PL" sz="2400" dirty="0"/>
          </a:p>
          <a:p>
            <a:pPr algn="just"/>
            <a:endParaRPr lang="pl-PL" sz="2400" dirty="0"/>
          </a:p>
        </p:txBody>
      </p:sp>
      <p:sp>
        <p:nvSpPr>
          <p:cNvPr id="6" name="pole tekstowe 5"/>
          <p:cNvSpPr txBox="1"/>
          <p:nvPr/>
        </p:nvSpPr>
        <p:spPr>
          <a:xfrm>
            <a:off x="827584" y="1268760"/>
            <a:ext cx="6552728" cy="1200329"/>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Wyniki raportu podsumowujące badanie pt. „Nietolerancja-uprzedzenia-dyskryminacja. Raport europejski</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307299046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33</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525466"/>
            <a:ext cx="7272808" cy="2677656"/>
          </a:xfrm>
          <a:prstGeom prst="rect">
            <a:avLst/>
          </a:prstGeom>
          <a:noFill/>
        </p:spPr>
        <p:txBody>
          <a:bodyPr wrap="square" rtlCol="0">
            <a:spAutoFit/>
          </a:bodyPr>
          <a:lstStyle/>
          <a:p>
            <a:pPr algn="just"/>
            <a:r>
              <a:rPr lang="pl-PL" sz="2400" b="1" dirty="0" smtClean="0"/>
              <a:t>GFE – czynniki łagodzące:</a:t>
            </a:r>
          </a:p>
          <a:p>
            <a:pPr marL="342900" indent="-342900" algn="just">
              <a:buFont typeface="Wingdings" panose="05000000000000000000" pitchFamily="2" charset="2"/>
              <a:buChar char="§"/>
            </a:pPr>
            <a:r>
              <a:rPr lang="pl-PL" sz="2400" b="1" dirty="0" smtClean="0"/>
              <a:t>Zaufanie do innych,</a:t>
            </a:r>
          </a:p>
          <a:p>
            <a:pPr marL="342900" indent="-342900" algn="just">
              <a:buFont typeface="Wingdings" panose="05000000000000000000" pitchFamily="2" charset="2"/>
              <a:buChar char="§"/>
            </a:pPr>
            <a:r>
              <a:rPr lang="pl-PL" sz="2400" b="1" dirty="0" smtClean="0"/>
              <a:t>Umiejętność tworzenia silnych i trwałych przyjaźni,</a:t>
            </a:r>
          </a:p>
          <a:p>
            <a:pPr marL="342900" indent="-342900" algn="just">
              <a:buFont typeface="Wingdings" panose="05000000000000000000" pitchFamily="2" charset="2"/>
              <a:buChar char="§"/>
            </a:pPr>
            <a:r>
              <a:rPr lang="pl-PL" sz="2400" b="1" dirty="0" smtClean="0"/>
              <a:t>Kontakt z imigrantami,</a:t>
            </a:r>
          </a:p>
          <a:p>
            <a:pPr marL="342900" indent="-342900" algn="just">
              <a:buFont typeface="Wingdings" panose="05000000000000000000" pitchFamily="2" charset="2"/>
              <a:buChar char="§"/>
            </a:pPr>
            <a:r>
              <a:rPr lang="pl-PL" sz="2400" b="1" dirty="0" smtClean="0"/>
              <a:t>Pozytywne nastawienie wobec różności.</a:t>
            </a:r>
          </a:p>
          <a:p>
            <a:pPr algn="just"/>
            <a:endParaRPr lang="pl-PL" sz="2400" dirty="0"/>
          </a:p>
          <a:p>
            <a:pPr algn="just"/>
            <a:r>
              <a:rPr lang="pl-PL" sz="2400" i="1" dirty="0"/>
              <a:t>http://library.fes.de/pdf-files/do/07908-20110311.pdf</a:t>
            </a:r>
          </a:p>
        </p:txBody>
      </p:sp>
      <p:sp>
        <p:nvSpPr>
          <p:cNvPr id="6" name="pole tekstowe 5"/>
          <p:cNvSpPr txBox="1"/>
          <p:nvPr/>
        </p:nvSpPr>
        <p:spPr>
          <a:xfrm>
            <a:off x="827584" y="1268760"/>
            <a:ext cx="6552728" cy="1200329"/>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Wyniki raportu podsumowujące badanie pt. „Nietolerancja-uprzedzenia-dyskryminacja. Raport europejski</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19481628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4</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696144" y="2564904"/>
            <a:ext cx="7272808" cy="1569660"/>
          </a:xfrm>
          <a:prstGeom prst="rect">
            <a:avLst/>
          </a:prstGeom>
          <a:noFill/>
        </p:spPr>
        <p:txBody>
          <a:bodyPr wrap="square" rtlCol="0">
            <a:spAutoFit/>
          </a:bodyPr>
          <a:lstStyle/>
          <a:p>
            <a:pPr algn="just"/>
            <a:r>
              <a:rPr lang="pl-PL" sz="2400" b="1" dirty="0"/>
              <a:t>Identyfikacja postaci obcego przebiega na zasadzie </a:t>
            </a:r>
            <a:r>
              <a:rPr lang="pl-PL" sz="2400" b="1" dirty="0" smtClean="0"/>
              <a:t>opozycji.</a:t>
            </a:r>
            <a:endParaRPr lang="pl-PL" sz="2400" b="1" dirty="0"/>
          </a:p>
          <a:p>
            <a:pPr algn="just"/>
            <a:r>
              <a:rPr lang="pl-PL" sz="2400" b="1" dirty="0" smtClean="0"/>
              <a:t>Jedną </a:t>
            </a:r>
            <a:r>
              <a:rPr lang="pl-PL" sz="2400" b="1" dirty="0"/>
              <a:t>z nich są ludzie-nieludzie. Członkowie własnego plemienia to </a:t>
            </a:r>
            <a:r>
              <a:rPr lang="pl-PL" sz="2400" b="1" dirty="0" smtClean="0"/>
              <a:t>ludzie w </a:t>
            </a:r>
            <a:r>
              <a:rPr lang="pl-PL" sz="2400" b="1" dirty="0"/>
              <a:t>odróżnieniu od pozostałych grup.</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Obcy w naszym życiu</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100684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5</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804728" y="2708920"/>
            <a:ext cx="7272808" cy="1569660"/>
          </a:xfrm>
          <a:prstGeom prst="rect">
            <a:avLst/>
          </a:prstGeom>
          <a:noFill/>
        </p:spPr>
        <p:txBody>
          <a:bodyPr wrap="square" rtlCol="0">
            <a:spAutoFit/>
          </a:bodyPr>
          <a:lstStyle/>
          <a:p>
            <a:pPr algn="just"/>
            <a:r>
              <a:rPr lang="pl-PL" sz="2400" b="1" dirty="0" smtClean="0"/>
              <a:t>Obcy (wg socjologów) to ci</a:t>
            </a:r>
            <a:r>
              <a:rPr lang="pl-PL" sz="2400" b="1" dirty="0"/>
              <a:t>, którzy się znacznie od niej różnią (</a:t>
            </a:r>
            <a:r>
              <a:rPr lang="pl-PL" sz="2400" b="1" dirty="0" smtClean="0"/>
              <a:t>rasowo, plemiennie</a:t>
            </a:r>
            <a:r>
              <a:rPr lang="pl-PL" sz="2400" b="1" dirty="0"/>
              <a:t>, kulturowo). Każdego człowieka, z którym nie </a:t>
            </a:r>
            <a:r>
              <a:rPr lang="pl-PL" sz="2400" b="1" dirty="0" smtClean="0"/>
              <a:t>wchodzimy w </a:t>
            </a:r>
            <a:r>
              <a:rPr lang="pl-PL" sz="2400" b="1" dirty="0"/>
              <a:t>interakcje społeczne, możemy uznać za „obcego”.</a:t>
            </a:r>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Obcy w naszym życiu</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30338155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6</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785652"/>
          </a:xfrm>
          <a:prstGeom prst="rect">
            <a:avLst/>
          </a:prstGeom>
          <a:noFill/>
        </p:spPr>
        <p:txBody>
          <a:bodyPr wrap="square" rtlCol="0">
            <a:spAutoFit/>
          </a:bodyPr>
          <a:lstStyle/>
          <a:p>
            <a:pPr marL="342900" indent="-342900" algn="just">
              <a:buFont typeface="Wingdings" panose="05000000000000000000" pitchFamily="2" charset="2"/>
              <a:buChar char="§"/>
            </a:pPr>
            <a:endParaRPr lang="pl-PL" sz="2400" b="1" dirty="0" smtClean="0"/>
          </a:p>
          <a:p>
            <a:pPr marL="342900" indent="-342900" algn="just">
              <a:buFont typeface="Wingdings" panose="05000000000000000000" pitchFamily="2" charset="2"/>
              <a:buChar char="§"/>
            </a:pPr>
            <a:r>
              <a:rPr lang="pl-PL" sz="2400" b="1" dirty="0" smtClean="0"/>
              <a:t>Wyznawanie </a:t>
            </a:r>
            <a:r>
              <a:rPr lang="pl-PL" sz="2400" b="1" dirty="0"/>
              <a:t>B</a:t>
            </a:r>
            <a:r>
              <a:rPr lang="pl-PL" sz="2400" b="1" dirty="0" smtClean="0"/>
              <a:t>oga,</a:t>
            </a:r>
          </a:p>
          <a:p>
            <a:pPr marL="342900" indent="-342900" algn="just">
              <a:buFont typeface="Wingdings" panose="05000000000000000000" pitchFamily="2" charset="2"/>
              <a:buChar char="§"/>
            </a:pPr>
            <a:r>
              <a:rPr lang="pl-PL" sz="2400" b="1" dirty="0" smtClean="0"/>
              <a:t>Wyznawanie obyczaju lub ideologii,</a:t>
            </a:r>
          </a:p>
          <a:p>
            <a:pPr marL="342900" indent="-342900" algn="just">
              <a:buFont typeface="Wingdings" panose="05000000000000000000" pitchFamily="2" charset="2"/>
              <a:buChar char="§"/>
            </a:pPr>
            <a:r>
              <a:rPr lang="pl-PL" sz="2400" b="1" dirty="0" smtClean="0"/>
              <a:t>Przynależność do innej rasy,</a:t>
            </a:r>
          </a:p>
          <a:p>
            <a:pPr marL="342900" indent="-342900" algn="just">
              <a:buFont typeface="Wingdings" panose="05000000000000000000" pitchFamily="2" charset="2"/>
              <a:buChar char="§"/>
            </a:pPr>
            <a:r>
              <a:rPr lang="pl-PL" sz="2400" b="1" dirty="0" smtClean="0"/>
              <a:t>Przynależność do innej grupy,</a:t>
            </a:r>
          </a:p>
          <a:p>
            <a:pPr marL="342900" indent="-342900" algn="just">
              <a:buFont typeface="Wingdings" panose="05000000000000000000" pitchFamily="2" charset="2"/>
              <a:buChar char="§"/>
            </a:pPr>
            <a:r>
              <a:rPr lang="pl-PL" sz="2400" b="1" dirty="0" smtClean="0"/>
              <a:t>Miejsce zamieszkania,</a:t>
            </a:r>
          </a:p>
          <a:p>
            <a:pPr marL="342900" indent="-342900" algn="just">
              <a:buFont typeface="Wingdings" panose="05000000000000000000" pitchFamily="2" charset="2"/>
              <a:buChar char="§"/>
            </a:pPr>
            <a:r>
              <a:rPr lang="pl-PL" sz="2400" b="1" dirty="0" smtClean="0"/>
              <a:t>Odmienność zewnętrzna i wewnętrzna (ubiór, zachowanie, wady wrodzone).</a:t>
            </a:r>
          </a:p>
          <a:p>
            <a:pPr marL="342900" indent="-342900" algn="just">
              <a:buFont typeface="Wingdings" panose="05000000000000000000" pitchFamily="2" charset="2"/>
              <a:buChar char="§"/>
            </a:pPr>
            <a:endParaRPr lang="pl-PL" sz="2400" dirty="0" smtClean="0"/>
          </a:p>
          <a:p>
            <a:pPr algn="just"/>
            <a:endParaRPr lang="pl-PL" sz="2400" dirty="0"/>
          </a:p>
        </p:txBody>
      </p:sp>
      <p:sp>
        <p:nvSpPr>
          <p:cNvPr id="6" name="pole tekstowe 5"/>
          <p:cNvSpPr txBox="1"/>
          <p:nvPr/>
        </p:nvSpPr>
        <p:spPr>
          <a:xfrm>
            <a:off x="827584"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Źródła obcości</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6140831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3568" y="1916832"/>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7</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636912"/>
            <a:ext cx="7272808" cy="2308324"/>
          </a:xfrm>
          <a:prstGeom prst="rect">
            <a:avLst/>
          </a:prstGeom>
          <a:noFill/>
        </p:spPr>
        <p:txBody>
          <a:bodyPr wrap="square" rtlCol="0">
            <a:spAutoFit/>
          </a:bodyPr>
          <a:lstStyle/>
          <a:p>
            <a:pPr marL="342900" indent="-342900" algn="just">
              <a:buFont typeface="Wingdings" panose="05000000000000000000" pitchFamily="2" charset="2"/>
              <a:buChar char="§"/>
            </a:pPr>
            <a:r>
              <a:rPr lang="pl-PL" sz="2400" b="1" dirty="0" smtClean="0"/>
              <a:t>Te z którymi się urodziliśmy i nie mamy na nie wpływu,</a:t>
            </a:r>
          </a:p>
          <a:p>
            <a:pPr marL="342900" indent="-342900" algn="just">
              <a:buFont typeface="Wingdings" panose="05000000000000000000" pitchFamily="2" charset="2"/>
              <a:buChar char="§"/>
            </a:pPr>
            <a:r>
              <a:rPr lang="pl-PL" sz="2400" b="1" dirty="0" smtClean="0"/>
              <a:t>Nabyte w procesie edukacji i wychowania,</a:t>
            </a:r>
          </a:p>
          <a:p>
            <a:pPr marL="342900" indent="-342900" algn="just">
              <a:buFont typeface="Wingdings" panose="05000000000000000000" pitchFamily="2" charset="2"/>
              <a:buChar char="§"/>
            </a:pPr>
            <a:r>
              <a:rPr lang="pl-PL" sz="2400" b="1" dirty="0" smtClean="0"/>
              <a:t>Wartości, poglądy i cechy zdobyte.</a:t>
            </a:r>
          </a:p>
          <a:p>
            <a:pPr marL="342900" indent="-342900" algn="just">
              <a:buFont typeface="Wingdings" panose="05000000000000000000" pitchFamily="2" charset="2"/>
              <a:buChar char="§"/>
            </a:pPr>
            <a:endParaRPr lang="pl-PL" sz="2400" dirty="0" smtClean="0"/>
          </a:p>
          <a:p>
            <a:pPr algn="just"/>
            <a:endParaRPr lang="pl-PL" sz="2400" dirty="0"/>
          </a:p>
        </p:txBody>
      </p:sp>
      <p:sp>
        <p:nvSpPr>
          <p:cNvPr id="6" name="pole tekstowe 5"/>
          <p:cNvSpPr txBox="1"/>
          <p:nvPr/>
        </p:nvSpPr>
        <p:spPr>
          <a:xfrm>
            <a:off x="755576"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Przyczyny inności</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32521291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50519" y="1988840"/>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8</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3416320"/>
          </a:xfrm>
          <a:prstGeom prst="rect">
            <a:avLst/>
          </a:prstGeom>
          <a:noFill/>
        </p:spPr>
        <p:txBody>
          <a:bodyPr wrap="square" rtlCol="0">
            <a:spAutoFit/>
          </a:bodyPr>
          <a:lstStyle/>
          <a:p>
            <a:pPr marL="342900" indent="-342900" algn="just">
              <a:buFont typeface="Wingdings" panose="05000000000000000000" pitchFamily="2" charset="2"/>
              <a:buChar char="§"/>
            </a:pPr>
            <a:r>
              <a:rPr lang="pl-PL" sz="2400" b="1" dirty="0" smtClean="0"/>
              <a:t>Pochodzenie i Przynależność </a:t>
            </a:r>
            <a:r>
              <a:rPr lang="pl-PL" sz="2400" dirty="0" smtClean="0"/>
              <a:t>- odnoszą </a:t>
            </a:r>
            <a:r>
              <a:rPr lang="pl-PL" sz="2400" dirty="0"/>
              <a:t>się do grupy etnicznej, zawodowej, </a:t>
            </a:r>
            <a:r>
              <a:rPr lang="pl-PL" sz="2400" dirty="0" smtClean="0"/>
              <a:t>społecznej, rasy </a:t>
            </a:r>
            <a:r>
              <a:rPr lang="pl-PL" sz="2400" dirty="0"/>
              <a:t>lub narodowości. </a:t>
            </a:r>
            <a:r>
              <a:rPr lang="pl-PL" sz="2400" dirty="0" smtClean="0"/>
              <a:t>Nikt </a:t>
            </a:r>
            <a:r>
              <a:rPr lang="pl-PL" sz="2400" dirty="0"/>
              <a:t>z nas nie ma wpływu na przynależność</a:t>
            </a:r>
          </a:p>
          <a:p>
            <a:pPr marL="342900" indent="-342900" algn="just">
              <a:buFont typeface="Wingdings" panose="05000000000000000000" pitchFamily="2" charset="2"/>
              <a:buChar char="§"/>
            </a:pPr>
            <a:r>
              <a:rPr lang="pl-PL" sz="2400" b="1" dirty="0" smtClean="0"/>
              <a:t>Cechy osobiste </a:t>
            </a:r>
            <a:r>
              <a:rPr lang="pl-PL" sz="2400" dirty="0" smtClean="0"/>
              <a:t>to nasze cechy osobowościowe, dzięki którym jesteśmy </a:t>
            </a:r>
            <a:r>
              <a:rPr lang="pl-PL" sz="2400" dirty="0"/>
              <a:t>indywidualni. Do nich </a:t>
            </a:r>
            <a:r>
              <a:rPr lang="pl-PL" sz="2400" dirty="0" smtClean="0"/>
              <a:t>należą zarówno </a:t>
            </a:r>
            <a:r>
              <a:rPr lang="pl-PL" sz="2400" dirty="0"/>
              <a:t>narodowość, język jak i uznawane wartości, przekonania.</a:t>
            </a:r>
            <a:endParaRPr lang="pl-PL" sz="2400" dirty="0" smtClean="0"/>
          </a:p>
          <a:p>
            <a:pPr algn="just"/>
            <a:endParaRPr lang="pl-PL" sz="2400" dirty="0"/>
          </a:p>
        </p:txBody>
      </p:sp>
      <p:sp>
        <p:nvSpPr>
          <p:cNvPr id="6" name="pole tekstowe 5"/>
          <p:cNvSpPr txBox="1"/>
          <p:nvPr/>
        </p:nvSpPr>
        <p:spPr>
          <a:xfrm>
            <a:off x="755576" y="1268760"/>
            <a:ext cx="6552728" cy="461665"/>
          </a:xfrm>
          <a:prstGeom prst="rect">
            <a:avLst/>
          </a:prstGeom>
          <a:noFill/>
        </p:spPr>
        <p:txBody>
          <a:bodyPr wrap="square" rtlCol="0">
            <a:spAutoFit/>
          </a:bodyPr>
          <a:lstStyle/>
          <a:p>
            <a:r>
              <a:rPr lang="pl-PL" sz="2400" b="1" dirty="0" smtClean="0">
                <a:solidFill>
                  <a:schemeClr val="tx2">
                    <a:lumMod val="60000"/>
                    <a:lumOff val="40000"/>
                  </a:schemeClr>
                </a:solidFill>
                <a:effectLst>
                  <a:outerShdw blurRad="38100" dist="38100" dir="2700000" algn="tl">
                    <a:srgbClr val="000000">
                      <a:alpha val="43137"/>
                    </a:srgbClr>
                  </a:outerShdw>
                </a:effectLst>
              </a:rPr>
              <a:t>Trzy </a:t>
            </a:r>
            <a:r>
              <a:rPr lang="pl-PL" sz="2400" b="1" dirty="0">
                <a:solidFill>
                  <a:schemeClr val="tx2">
                    <a:lumMod val="60000"/>
                    <a:lumOff val="40000"/>
                  </a:schemeClr>
                </a:solidFill>
                <a:effectLst>
                  <a:outerShdw blurRad="38100" dist="38100" dir="2700000" algn="tl">
                    <a:srgbClr val="000000">
                      <a:alpha val="43137"/>
                    </a:srgbClr>
                  </a:outerShdw>
                </a:effectLst>
              </a:rPr>
              <a:t>rodzaje </a:t>
            </a:r>
            <a:r>
              <a:rPr lang="pl-PL" sz="2400" b="1" dirty="0" smtClean="0">
                <a:solidFill>
                  <a:schemeClr val="tx2">
                    <a:lumMod val="60000"/>
                    <a:lumOff val="40000"/>
                  </a:schemeClr>
                </a:solidFill>
                <a:effectLst>
                  <a:outerShdw blurRad="38100" dist="38100" dir="2700000" algn="tl">
                    <a:srgbClr val="000000">
                      <a:alpha val="43137"/>
                    </a:srgbClr>
                  </a:outerShdw>
                </a:effectLst>
              </a:rPr>
              <a:t>odmienności</a:t>
            </a:r>
            <a:endParaRPr lang="pl-PL" sz="2400" b="1" dirty="0">
              <a:solidFill>
                <a:schemeClr val="tx2">
                  <a:lumMod val="60000"/>
                  <a:lumOff val="40000"/>
                </a:schemeClr>
              </a:solidFill>
              <a:effectLst>
                <a:outerShdw blurRad="38100" dist="38100" dir="2700000" algn="tl">
                  <a:srgbClr val="000000">
                    <a:alpha val="43137"/>
                  </a:srgbClr>
                </a:outerShdw>
              </a:effectLst>
            </a:endParaRPr>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38379533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750519" y="1988840"/>
            <a:ext cx="7772400" cy="3672409"/>
          </a:xfrm>
        </p:spPr>
        <p:txBody>
          <a:bodyPr>
            <a:normAutofit/>
          </a:bodyPr>
          <a:lstStyle/>
          <a:p>
            <a:r>
              <a:rPr lang="pl-PL" sz="3100" b="1" dirty="0" smtClean="0"/>
              <a:t/>
            </a:r>
            <a:br>
              <a:rPr lang="pl-PL" sz="3100" b="1" dirty="0" smtClean="0"/>
            </a:br>
            <a:r>
              <a:rPr lang="pl-PL" dirty="0"/>
              <a:t/>
            </a:r>
            <a:br>
              <a:rPr lang="pl-PL" dirty="0"/>
            </a:br>
            <a:endParaRPr lang="pl-PL" dirty="0"/>
          </a:p>
        </p:txBody>
      </p:sp>
      <p:sp>
        <p:nvSpPr>
          <p:cNvPr id="7" name="Symbol zastępczy numeru slajdu 6"/>
          <p:cNvSpPr>
            <a:spLocks noGrp="1"/>
          </p:cNvSpPr>
          <p:nvPr>
            <p:ph type="sldNum" sz="quarter" idx="12"/>
          </p:nvPr>
        </p:nvSpPr>
        <p:spPr/>
        <p:txBody>
          <a:bodyPr/>
          <a:lstStyle/>
          <a:p>
            <a:fld id="{0C27AA52-C9EE-4B7A-8ADC-97D6F759D828}" type="slidenum">
              <a:rPr lang="pl-PL" smtClean="0"/>
              <a:t>9</a:t>
            </a:fld>
            <a:endParaRPr lang="pl-PL"/>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88640"/>
            <a:ext cx="382255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pole tekstowe 3"/>
          <p:cNvSpPr txBox="1"/>
          <p:nvPr/>
        </p:nvSpPr>
        <p:spPr>
          <a:xfrm>
            <a:off x="755576" y="2109968"/>
            <a:ext cx="7272808" cy="1200329"/>
          </a:xfrm>
          <a:prstGeom prst="rect">
            <a:avLst/>
          </a:prstGeom>
          <a:noFill/>
        </p:spPr>
        <p:txBody>
          <a:bodyPr wrap="square" rtlCol="0">
            <a:spAutoFit/>
          </a:bodyPr>
          <a:lstStyle/>
          <a:p>
            <a:pPr algn="just"/>
            <a:r>
              <a:rPr lang="pl-PL" sz="2400" b="1" dirty="0"/>
              <a:t>Na postrzeganie kogoś jako innego składa się szereg odczuć </a:t>
            </a:r>
            <a:r>
              <a:rPr lang="pl-PL" sz="2400" b="1" dirty="0" smtClean="0"/>
              <a:t>subiektywnych i </a:t>
            </a:r>
            <a:r>
              <a:rPr lang="pl-PL" sz="2400" b="1" dirty="0"/>
              <a:t>osobistych, na które wpływ ma przekaz środowiskowy, przesądy i stereotypy.</a:t>
            </a:r>
            <a:endParaRPr lang="pl-PL" sz="2400" dirty="0"/>
          </a:p>
        </p:txBody>
      </p:sp>
      <p:sp>
        <p:nvSpPr>
          <p:cNvPr id="3" name="Symbol zastępczy stopki 2"/>
          <p:cNvSpPr>
            <a:spLocks noGrp="1"/>
          </p:cNvSpPr>
          <p:nvPr>
            <p:ph type="ftr" sz="quarter" idx="11"/>
          </p:nvPr>
        </p:nvSpPr>
        <p:spPr/>
        <p:txBody>
          <a:bodyPr/>
          <a:lstStyle/>
          <a:p>
            <a:r>
              <a:rPr lang="pl-PL" smtClean="0"/>
              <a:t>Wilamowice,  czerwiec 2017 r.</a:t>
            </a:r>
            <a:endParaRPr lang="pl-PL"/>
          </a:p>
        </p:txBody>
      </p:sp>
    </p:spTree>
    <p:extLst>
      <p:ext uri="{BB962C8B-B14F-4D97-AF65-F5344CB8AC3E}">
        <p14:creationId xmlns:p14="http://schemas.microsoft.com/office/powerpoint/2010/main" val="2573165212"/>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4032</TotalTime>
  <Words>2073</Words>
  <Application>Microsoft Office PowerPoint</Application>
  <PresentationFormat>Pokaz na ekranie (4:3)</PresentationFormat>
  <Paragraphs>259</Paragraphs>
  <Slides>33</Slides>
  <Notes>32</Notes>
  <HiddenSlides>0</HiddenSlides>
  <MMClips>0</MMClips>
  <ScaleCrop>false</ScaleCrop>
  <HeadingPairs>
    <vt:vector size="4" baseType="variant">
      <vt:variant>
        <vt:lpstr>Motyw</vt:lpstr>
      </vt:variant>
      <vt:variant>
        <vt:i4>1</vt:i4>
      </vt:variant>
      <vt:variant>
        <vt:lpstr>Tytuły slajdów</vt:lpstr>
      </vt:variant>
      <vt:variant>
        <vt:i4>33</vt:i4>
      </vt:variant>
    </vt:vector>
  </HeadingPairs>
  <TitlesOfParts>
    <vt:vector size="34" baseType="lpstr">
      <vt:lpstr>Motyw pakietu Office</vt:lpstr>
      <vt:lpstr>   „Obcy w naszym życiu” - wizerunek obcokrajowca – postawy, stereotypy, uprzedzenia i społeczne mechanizmy naznaczenia.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Edukacja dla tolerancji i jej pozytywny wpływ na nasz stosunek do osób mających odmienne korzenie kulturowe, czyli otwarte społeczeństwo, propagujące szacunek dla ludzi różnego pochodzenia.</dc:title>
  <dc:creator>Info-Biznes</dc:creator>
  <cp:lastModifiedBy>ADMIN</cp:lastModifiedBy>
  <cp:revision>52</cp:revision>
  <dcterms:created xsi:type="dcterms:W3CDTF">2017-05-13T22:34:52Z</dcterms:created>
  <dcterms:modified xsi:type="dcterms:W3CDTF">2017-06-16T09:34:29Z</dcterms:modified>
</cp:coreProperties>
</file>