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theme/themeOverride1.xml" ContentType="application/vnd.openxmlformats-officedocument.themeOverr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256" r:id="rId2"/>
    <p:sldId id="257" r:id="rId3"/>
    <p:sldId id="262" r:id="rId4"/>
    <p:sldId id="264" r:id="rId5"/>
    <p:sldId id="265" r:id="rId6"/>
    <p:sldId id="266" r:id="rId7"/>
    <p:sldId id="267" r:id="rId8"/>
    <p:sldId id="268" r:id="rId9"/>
    <p:sldId id="269" r:id="rId10"/>
    <p:sldId id="270" r:id="rId11"/>
    <p:sldId id="271" r:id="rId12"/>
    <p:sldId id="272" r:id="rId13"/>
    <p:sldId id="273" r:id="rId14"/>
    <p:sldId id="274" r:id="rId15"/>
    <p:sldId id="275" r:id="rId16"/>
    <p:sldId id="286" r:id="rId17"/>
    <p:sldId id="287" r:id="rId18"/>
    <p:sldId id="285" r:id="rId19"/>
    <p:sldId id="288" r:id="rId20"/>
    <p:sldId id="276" r:id="rId21"/>
    <p:sldId id="258" r:id="rId22"/>
    <p:sldId id="259" r:id="rId23"/>
    <p:sldId id="260" r:id="rId24"/>
    <p:sldId id="289" r:id="rId25"/>
    <p:sldId id="290" r:id="rId26"/>
    <p:sldId id="291" r:id="rId27"/>
    <p:sldId id="292" r:id="rId28"/>
    <p:sldId id="293" r:id="rId29"/>
    <p:sldId id="294" r:id="rId30"/>
    <p:sldId id="295" r:id="rId31"/>
    <p:sldId id="296" r:id="rId32"/>
    <p:sldId id="297" r:id="rId33"/>
    <p:sldId id="298" r:id="rId34"/>
    <p:sldId id="299" r:id="rId35"/>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7" d="100"/>
          <a:sy n="77" d="100"/>
        </p:scale>
        <p:origin x="-306"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02853E4-3814-4707-AAE4-8DEC5557A7E6}" type="datetimeFigureOut">
              <a:rPr lang="pl-PL" smtClean="0"/>
              <a:t>2017-06-16</a:t>
            </a:fld>
            <a:endParaRPr lang="pl-PL"/>
          </a:p>
        </p:txBody>
      </p:sp>
      <p:sp>
        <p:nvSpPr>
          <p:cNvPr id="4" name="Symbol zastępczy stopki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CB987FD-4FB4-46A5-B995-52C45323B35A}" type="slidenum">
              <a:rPr lang="pl-PL" smtClean="0"/>
              <a:t>‹#›</a:t>
            </a:fld>
            <a:endParaRPr lang="pl-PL"/>
          </a:p>
        </p:txBody>
      </p:sp>
    </p:spTree>
    <p:extLst>
      <p:ext uri="{BB962C8B-B14F-4D97-AF65-F5344CB8AC3E}">
        <p14:creationId xmlns:p14="http://schemas.microsoft.com/office/powerpoint/2010/main" val="34199090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DA8DA1-8855-4E19-8CD1-94DF807889E9}" type="datetimeFigureOut">
              <a:rPr lang="pl-PL" smtClean="0"/>
              <a:t>2017-06-16</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EFE126-EEC2-458E-ABF4-46FFCD518B76}" type="slidenum">
              <a:rPr lang="pl-PL" smtClean="0"/>
              <a:t>‹#›</a:t>
            </a:fld>
            <a:endParaRPr lang="pl-PL"/>
          </a:p>
        </p:txBody>
      </p:sp>
    </p:spTree>
    <p:extLst>
      <p:ext uri="{BB962C8B-B14F-4D97-AF65-F5344CB8AC3E}">
        <p14:creationId xmlns:p14="http://schemas.microsoft.com/office/powerpoint/2010/main" val="1704316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2</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11</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12</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13</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14</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15</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16</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17</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18</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19</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20</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3</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21</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22</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23</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24</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25</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26</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27</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28</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29</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30</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4</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31</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32</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33</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34</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5</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6</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7</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8</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9</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10</a:t>
            </a:fld>
            <a:endParaRPr lang="pl-PL"/>
          </a:p>
        </p:txBody>
      </p:sp>
    </p:spTree>
    <p:extLst>
      <p:ext uri="{BB962C8B-B14F-4D97-AF65-F5344CB8AC3E}">
        <p14:creationId xmlns:p14="http://schemas.microsoft.com/office/powerpoint/2010/main" val="20869215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8845FA20-BF7F-4462-B2B1-FA0C938BCBEB}" type="datetime1">
              <a:rPr lang="pl-PL" smtClean="0"/>
              <a:t>2017-06-16</a:t>
            </a:fld>
            <a:endParaRPr lang="pl-PL"/>
          </a:p>
        </p:txBody>
      </p:sp>
      <p:sp>
        <p:nvSpPr>
          <p:cNvPr id="5" name="Symbol zastępczy stopki 4"/>
          <p:cNvSpPr>
            <a:spLocks noGrp="1"/>
          </p:cNvSpPr>
          <p:nvPr>
            <p:ph type="ftr" sz="quarter" idx="11"/>
          </p:nvPr>
        </p:nvSpPr>
        <p:spPr/>
        <p:txBody>
          <a:bodyPr/>
          <a:lstStyle/>
          <a:p>
            <a:r>
              <a:rPr lang="pl-PL" smtClean="0"/>
              <a:t>Wilamowice, Czerwiec 2017r.</a:t>
            </a:r>
            <a:endParaRPr lang="pl-PL"/>
          </a:p>
        </p:txBody>
      </p:sp>
      <p:sp>
        <p:nvSpPr>
          <p:cNvPr id="6" name="Symbol zastępczy numeru slajdu 5"/>
          <p:cNvSpPr>
            <a:spLocks noGrp="1"/>
          </p:cNvSpPr>
          <p:nvPr>
            <p:ph type="sldNum" sz="quarter" idx="12"/>
          </p:nvPr>
        </p:nvSpPr>
        <p:spPr/>
        <p:txBody>
          <a:bodyPr/>
          <a:lstStyle/>
          <a:p>
            <a:fld id="{0C27AA52-C9EE-4B7A-8ADC-97D6F759D828}" type="slidenum">
              <a:rPr lang="pl-PL" smtClean="0"/>
              <a:t>‹#›</a:t>
            </a:fld>
            <a:endParaRPr lang="pl-PL"/>
          </a:p>
        </p:txBody>
      </p:sp>
    </p:spTree>
    <p:extLst>
      <p:ext uri="{BB962C8B-B14F-4D97-AF65-F5344CB8AC3E}">
        <p14:creationId xmlns:p14="http://schemas.microsoft.com/office/powerpoint/2010/main" val="3205262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C96579F-1985-4185-B611-F94EC9EFA3E0}" type="datetime1">
              <a:rPr lang="pl-PL" smtClean="0"/>
              <a:t>2017-06-16</a:t>
            </a:fld>
            <a:endParaRPr lang="pl-PL"/>
          </a:p>
        </p:txBody>
      </p:sp>
      <p:sp>
        <p:nvSpPr>
          <p:cNvPr id="5" name="Symbol zastępczy stopki 4"/>
          <p:cNvSpPr>
            <a:spLocks noGrp="1"/>
          </p:cNvSpPr>
          <p:nvPr>
            <p:ph type="ftr" sz="quarter" idx="11"/>
          </p:nvPr>
        </p:nvSpPr>
        <p:spPr/>
        <p:txBody>
          <a:bodyPr/>
          <a:lstStyle/>
          <a:p>
            <a:r>
              <a:rPr lang="pl-PL" smtClean="0"/>
              <a:t>Wilamowice, Czerwiec 2017r.</a:t>
            </a:r>
            <a:endParaRPr lang="pl-PL"/>
          </a:p>
        </p:txBody>
      </p:sp>
      <p:sp>
        <p:nvSpPr>
          <p:cNvPr id="6" name="Symbol zastępczy numeru slajdu 5"/>
          <p:cNvSpPr>
            <a:spLocks noGrp="1"/>
          </p:cNvSpPr>
          <p:nvPr>
            <p:ph type="sldNum" sz="quarter" idx="12"/>
          </p:nvPr>
        </p:nvSpPr>
        <p:spPr/>
        <p:txBody>
          <a:bodyPr/>
          <a:lstStyle/>
          <a:p>
            <a:fld id="{0C27AA52-C9EE-4B7A-8ADC-97D6F759D828}" type="slidenum">
              <a:rPr lang="pl-PL" smtClean="0"/>
              <a:t>‹#›</a:t>
            </a:fld>
            <a:endParaRPr lang="pl-PL"/>
          </a:p>
        </p:txBody>
      </p:sp>
    </p:spTree>
    <p:extLst>
      <p:ext uri="{BB962C8B-B14F-4D97-AF65-F5344CB8AC3E}">
        <p14:creationId xmlns:p14="http://schemas.microsoft.com/office/powerpoint/2010/main" val="1559312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A07CE35E-74B2-47CB-8C67-2EA29265F617}" type="datetime1">
              <a:rPr lang="pl-PL" smtClean="0"/>
              <a:t>2017-06-16</a:t>
            </a:fld>
            <a:endParaRPr lang="pl-PL"/>
          </a:p>
        </p:txBody>
      </p:sp>
      <p:sp>
        <p:nvSpPr>
          <p:cNvPr id="5" name="Symbol zastępczy stopki 4"/>
          <p:cNvSpPr>
            <a:spLocks noGrp="1"/>
          </p:cNvSpPr>
          <p:nvPr>
            <p:ph type="ftr" sz="quarter" idx="11"/>
          </p:nvPr>
        </p:nvSpPr>
        <p:spPr/>
        <p:txBody>
          <a:bodyPr/>
          <a:lstStyle/>
          <a:p>
            <a:r>
              <a:rPr lang="pl-PL" smtClean="0"/>
              <a:t>Wilamowice, Czerwiec 2017r.</a:t>
            </a:r>
            <a:endParaRPr lang="pl-PL"/>
          </a:p>
        </p:txBody>
      </p:sp>
      <p:sp>
        <p:nvSpPr>
          <p:cNvPr id="6" name="Symbol zastępczy numeru slajdu 5"/>
          <p:cNvSpPr>
            <a:spLocks noGrp="1"/>
          </p:cNvSpPr>
          <p:nvPr>
            <p:ph type="sldNum" sz="quarter" idx="12"/>
          </p:nvPr>
        </p:nvSpPr>
        <p:spPr/>
        <p:txBody>
          <a:bodyPr/>
          <a:lstStyle/>
          <a:p>
            <a:fld id="{0C27AA52-C9EE-4B7A-8ADC-97D6F759D828}" type="slidenum">
              <a:rPr lang="pl-PL" smtClean="0"/>
              <a:t>‹#›</a:t>
            </a:fld>
            <a:endParaRPr lang="pl-PL"/>
          </a:p>
        </p:txBody>
      </p:sp>
    </p:spTree>
    <p:extLst>
      <p:ext uri="{BB962C8B-B14F-4D97-AF65-F5344CB8AC3E}">
        <p14:creationId xmlns:p14="http://schemas.microsoft.com/office/powerpoint/2010/main" val="3846241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758C4E3C-1543-42B3-8301-631271171D27}" type="datetime1">
              <a:rPr lang="pl-PL" smtClean="0"/>
              <a:t>2017-06-16</a:t>
            </a:fld>
            <a:endParaRPr lang="pl-PL"/>
          </a:p>
        </p:txBody>
      </p:sp>
      <p:sp>
        <p:nvSpPr>
          <p:cNvPr id="5" name="Symbol zastępczy stopki 4"/>
          <p:cNvSpPr>
            <a:spLocks noGrp="1"/>
          </p:cNvSpPr>
          <p:nvPr>
            <p:ph type="ftr" sz="quarter" idx="11"/>
          </p:nvPr>
        </p:nvSpPr>
        <p:spPr/>
        <p:txBody>
          <a:bodyPr/>
          <a:lstStyle/>
          <a:p>
            <a:r>
              <a:rPr lang="pl-PL" smtClean="0"/>
              <a:t>Wilamowice, Czerwiec 2017r.</a:t>
            </a:r>
            <a:endParaRPr lang="pl-PL"/>
          </a:p>
        </p:txBody>
      </p:sp>
      <p:sp>
        <p:nvSpPr>
          <p:cNvPr id="6" name="Symbol zastępczy numeru slajdu 5"/>
          <p:cNvSpPr>
            <a:spLocks noGrp="1"/>
          </p:cNvSpPr>
          <p:nvPr>
            <p:ph type="sldNum" sz="quarter" idx="12"/>
          </p:nvPr>
        </p:nvSpPr>
        <p:spPr/>
        <p:txBody>
          <a:bodyPr/>
          <a:lstStyle/>
          <a:p>
            <a:fld id="{0C27AA52-C9EE-4B7A-8ADC-97D6F759D828}" type="slidenum">
              <a:rPr lang="pl-PL" smtClean="0"/>
              <a:t>‹#›</a:t>
            </a:fld>
            <a:endParaRPr lang="pl-PL"/>
          </a:p>
        </p:txBody>
      </p:sp>
    </p:spTree>
    <p:extLst>
      <p:ext uri="{BB962C8B-B14F-4D97-AF65-F5344CB8AC3E}">
        <p14:creationId xmlns:p14="http://schemas.microsoft.com/office/powerpoint/2010/main" val="438839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F8CB72C4-27D0-48B6-9199-C69D5400C1B9}" type="datetime1">
              <a:rPr lang="pl-PL" smtClean="0"/>
              <a:t>2017-06-16</a:t>
            </a:fld>
            <a:endParaRPr lang="pl-PL"/>
          </a:p>
        </p:txBody>
      </p:sp>
      <p:sp>
        <p:nvSpPr>
          <p:cNvPr id="5" name="Symbol zastępczy stopki 4"/>
          <p:cNvSpPr>
            <a:spLocks noGrp="1"/>
          </p:cNvSpPr>
          <p:nvPr>
            <p:ph type="ftr" sz="quarter" idx="11"/>
          </p:nvPr>
        </p:nvSpPr>
        <p:spPr/>
        <p:txBody>
          <a:bodyPr/>
          <a:lstStyle/>
          <a:p>
            <a:r>
              <a:rPr lang="pl-PL" smtClean="0"/>
              <a:t>Wilamowice, Czerwiec 2017r.</a:t>
            </a:r>
            <a:endParaRPr lang="pl-PL"/>
          </a:p>
        </p:txBody>
      </p:sp>
      <p:sp>
        <p:nvSpPr>
          <p:cNvPr id="6" name="Symbol zastępczy numeru slajdu 5"/>
          <p:cNvSpPr>
            <a:spLocks noGrp="1"/>
          </p:cNvSpPr>
          <p:nvPr>
            <p:ph type="sldNum" sz="quarter" idx="12"/>
          </p:nvPr>
        </p:nvSpPr>
        <p:spPr/>
        <p:txBody>
          <a:bodyPr/>
          <a:lstStyle/>
          <a:p>
            <a:fld id="{0C27AA52-C9EE-4B7A-8ADC-97D6F759D828}" type="slidenum">
              <a:rPr lang="pl-PL" smtClean="0"/>
              <a:t>‹#›</a:t>
            </a:fld>
            <a:endParaRPr lang="pl-PL"/>
          </a:p>
        </p:txBody>
      </p:sp>
    </p:spTree>
    <p:extLst>
      <p:ext uri="{BB962C8B-B14F-4D97-AF65-F5344CB8AC3E}">
        <p14:creationId xmlns:p14="http://schemas.microsoft.com/office/powerpoint/2010/main" val="2861135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2F99E0CC-7137-4927-BE76-032F1BAF4CAF}" type="datetime1">
              <a:rPr lang="pl-PL" smtClean="0"/>
              <a:t>2017-06-16</a:t>
            </a:fld>
            <a:endParaRPr lang="pl-PL"/>
          </a:p>
        </p:txBody>
      </p:sp>
      <p:sp>
        <p:nvSpPr>
          <p:cNvPr id="6" name="Symbol zastępczy stopki 5"/>
          <p:cNvSpPr>
            <a:spLocks noGrp="1"/>
          </p:cNvSpPr>
          <p:nvPr>
            <p:ph type="ftr" sz="quarter" idx="11"/>
          </p:nvPr>
        </p:nvSpPr>
        <p:spPr/>
        <p:txBody>
          <a:bodyPr/>
          <a:lstStyle/>
          <a:p>
            <a:r>
              <a:rPr lang="pl-PL" smtClean="0"/>
              <a:t>Wilamowice, Czerwiec 2017r.</a:t>
            </a:r>
            <a:endParaRPr lang="pl-PL"/>
          </a:p>
        </p:txBody>
      </p:sp>
      <p:sp>
        <p:nvSpPr>
          <p:cNvPr id="7" name="Symbol zastępczy numeru slajdu 6"/>
          <p:cNvSpPr>
            <a:spLocks noGrp="1"/>
          </p:cNvSpPr>
          <p:nvPr>
            <p:ph type="sldNum" sz="quarter" idx="12"/>
          </p:nvPr>
        </p:nvSpPr>
        <p:spPr/>
        <p:txBody>
          <a:bodyPr/>
          <a:lstStyle/>
          <a:p>
            <a:fld id="{0C27AA52-C9EE-4B7A-8ADC-97D6F759D828}" type="slidenum">
              <a:rPr lang="pl-PL" smtClean="0"/>
              <a:t>‹#›</a:t>
            </a:fld>
            <a:endParaRPr lang="pl-PL"/>
          </a:p>
        </p:txBody>
      </p:sp>
    </p:spTree>
    <p:extLst>
      <p:ext uri="{BB962C8B-B14F-4D97-AF65-F5344CB8AC3E}">
        <p14:creationId xmlns:p14="http://schemas.microsoft.com/office/powerpoint/2010/main" val="3771008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25149588-9AA7-4ADB-B0A7-A7C12950CF73}" type="datetime1">
              <a:rPr lang="pl-PL" smtClean="0"/>
              <a:t>2017-06-16</a:t>
            </a:fld>
            <a:endParaRPr lang="pl-PL"/>
          </a:p>
        </p:txBody>
      </p:sp>
      <p:sp>
        <p:nvSpPr>
          <p:cNvPr id="8" name="Symbol zastępczy stopki 7"/>
          <p:cNvSpPr>
            <a:spLocks noGrp="1"/>
          </p:cNvSpPr>
          <p:nvPr>
            <p:ph type="ftr" sz="quarter" idx="11"/>
          </p:nvPr>
        </p:nvSpPr>
        <p:spPr/>
        <p:txBody>
          <a:bodyPr/>
          <a:lstStyle/>
          <a:p>
            <a:r>
              <a:rPr lang="pl-PL" smtClean="0"/>
              <a:t>Wilamowice, Czerwiec 2017r.</a:t>
            </a:r>
            <a:endParaRPr lang="pl-PL"/>
          </a:p>
        </p:txBody>
      </p:sp>
      <p:sp>
        <p:nvSpPr>
          <p:cNvPr id="9" name="Symbol zastępczy numeru slajdu 8"/>
          <p:cNvSpPr>
            <a:spLocks noGrp="1"/>
          </p:cNvSpPr>
          <p:nvPr>
            <p:ph type="sldNum" sz="quarter" idx="12"/>
          </p:nvPr>
        </p:nvSpPr>
        <p:spPr/>
        <p:txBody>
          <a:bodyPr/>
          <a:lstStyle/>
          <a:p>
            <a:fld id="{0C27AA52-C9EE-4B7A-8ADC-97D6F759D828}" type="slidenum">
              <a:rPr lang="pl-PL" smtClean="0"/>
              <a:t>‹#›</a:t>
            </a:fld>
            <a:endParaRPr lang="pl-PL"/>
          </a:p>
        </p:txBody>
      </p:sp>
    </p:spTree>
    <p:extLst>
      <p:ext uri="{BB962C8B-B14F-4D97-AF65-F5344CB8AC3E}">
        <p14:creationId xmlns:p14="http://schemas.microsoft.com/office/powerpoint/2010/main" val="3411759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303014BE-5F82-4B79-AFA8-A11BB28568EF}" type="datetime1">
              <a:rPr lang="pl-PL" smtClean="0"/>
              <a:t>2017-06-16</a:t>
            </a:fld>
            <a:endParaRPr lang="pl-PL"/>
          </a:p>
        </p:txBody>
      </p:sp>
      <p:sp>
        <p:nvSpPr>
          <p:cNvPr id="4" name="Symbol zastępczy stopki 3"/>
          <p:cNvSpPr>
            <a:spLocks noGrp="1"/>
          </p:cNvSpPr>
          <p:nvPr>
            <p:ph type="ftr" sz="quarter" idx="11"/>
          </p:nvPr>
        </p:nvSpPr>
        <p:spPr/>
        <p:txBody>
          <a:bodyPr/>
          <a:lstStyle/>
          <a:p>
            <a:r>
              <a:rPr lang="pl-PL" smtClean="0"/>
              <a:t>Wilamowice, Czerwiec 2017r.</a:t>
            </a:r>
            <a:endParaRPr lang="pl-PL"/>
          </a:p>
        </p:txBody>
      </p:sp>
      <p:sp>
        <p:nvSpPr>
          <p:cNvPr id="5" name="Symbol zastępczy numeru slajdu 4"/>
          <p:cNvSpPr>
            <a:spLocks noGrp="1"/>
          </p:cNvSpPr>
          <p:nvPr>
            <p:ph type="sldNum" sz="quarter" idx="12"/>
          </p:nvPr>
        </p:nvSpPr>
        <p:spPr/>
        <p:txBody>
          <a:bodyPr/>
          <a:lstStyle/>
          <a:p>
            <a:fld id="{0C27AA52-C9EE-4B7A-8ADC-97D6F759D828}" type="slidenum">
              <a:rPr lang="pl-PL" smtClean="0"/>
              <a:t>‹#›</a:t>
            </a:fld>
            <a:endParaRPr lang="pl-PL"/>
          </a:p>
        </p:txBody>
      </p:sp>
    </p:spTree>
    <p:extLst>
      <p:ext uri="{BB962C8B-B14F-4D97-AF65-F5344CB8AC3E}">
        <p14:creationId xmlns:p14="http://schemas.microsoft.com/office/powerpoint/2010/main" val="3013596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F524D9FE-3BF9-438B-B58D-1BADB1A1EEFC}" type="datetime1">
              <a:rPr lang="pl-PL" smtClean="0"/>
              <a:t>2017-06-16</a:t>
            </a:fld>
            <a:endParaRPr lang="pl-PL"/>
          </a:p>
        </p:txBody>
      </p:sp>
      <p:sp>
        <p:nvSpPr>
          <p:cNvPr id="3" name="Symbol zastępczy stopki 2"/>
          <p:cNvSpPr>
            <a:spLocks noGrp="1"/>
          </p:cNvSpPr>
          <p:nvPr>
            <p:ph type="ftr" sz="quarter" idx="11"/>
          </p:nvPr>
        </p:nvSpPr>
        <p:spPr/>
        <p:txBody>
          <a:bodyPr/>
          <a:lstStyle/>
          <a:p>
            <a:r>
              <a:rPr lang="pl-PL" smtClean="0"/>
              <a:t>Wilamowice, Czerwiec 2017r.</a:t>
            </a:r>
            <a:endParaRPr lang="pl-PL"/>
          </a:p>
        </p:txBody>
      </p:sp>
      <p:sp>
        <p:nvSpPr>
          <p:cNvPr id="4" name="Symbol zastępczy numeru slajdu 3"/>
          <p:cNvSpPr>
            <a:spLocks noGrp="1"/>
          </p:cNvSpPr>
          <p:nvPr>
            <p:ph type="sldNum" sz="quarter" idx="12"/>
          </p:nvPr>
        </p:nvSpPr>
        <p:spPr/>
        <p:txBody>
          <a:bodyPr/>
          <a:lstStyle/>
          <a:p>
            <a:fld id="{0C27AA52-C9EE-4B7A-8ADC-97D6F759D828}" type="slidenum">
              <a:rPr lang="pl-PL" smtClean="0"/>
              <a:t>‹#›</a:t>
            </a:fld>
            <a:endParaRPr lang="pl-PL"/>
          </a:p>
        </p:txBody>
      </p:sp>
    </p:spTree>
    <p:extLst>
      <p:ext uri="{BB962C8B-B14F-4D97-AF65-F5344CB8AC3E}">
        <p14:creationId xmlns:p14="http://schemas.microsoft.com/office/powerpoint/2010/main" val="3779764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09A2A7E0-F4E2-4329-8E70-58987FC5356E}" type="datetime1">
              <a:rPr lang="pl-PL" smtClean="0"/>
              <a:t>2017-06-16</a:t>
            </a:fld>
            <a:endParaRPr lang="pl-PL"/>
          </a:p>
        </p:txBody>
      </p:sp>
      <p:sp>
        <p:nvSpPr>
          <p:cNvPr id="6" name="Symbol zastępczy stopki 5"/>
          <p:cNvSpPr>
            <a:spLocks noGrp="1"/>
          </p:cNvSpPr>
          <p:nvPr>
            <p:ph type="ftr" sz="quarter" idx="11"/>
          </p:nvPr>
        </p:nvSpPr>
        <p:spPr/>
        <p:txBody>
          <a:bodyPr/>
          <a:lstStyle/>
          <a:p>
            <a:r>
              <a:rPr lang="pl-PL" smtClean="0"/>
              <a:t>Wilamowice, Czerwiec 2017r.</a:t>
            </a:r>
            <a:endParaRPr lang="pl-PL"/>
          </a:p>
        </p:txBody>
      </p:sp>
      <p:sp>
        <p:nvSpPr>
          <p:cNvPr id="7" name="Symbol zastępczy numeru slajdu 6"/>
          <p:cNvSpPr>
            <a:spLocks noGrp="1"/>
          </p:cNvSpPr>
          <p:nvPr>
            <p:ph type="sldNum" sz="quarter" idx="12"/>
          </p:nvPr>
        </p:nvSpPr>
        <p:spPr/>
        <p:txBody>
          <a:bodyPr/>
          <a:lstStyle/>
          <a:p>
            <a:fld id="{0C27AA52-C9EE-4B7A-8ADC-97D6F759D828}" type="slidenum">
              <a:rPr lang="pl-PL" smtClean="0"/>
              <a:t>‹#›</a:t>
            </a:fld>
            <a:endParaRPr lang="pl-PL"/>
          </a:p>
        </p:txBody>
      </p:sp>
    </p:spTree>
    <p:extLst>
      <p:ext uri="{BB962C8B-B14F-4D97-AF65-F5344CB8AC3E}">
        <p14:creationId xmlns:p14="http://schemas.microsoft.com/office/powerpoint/2010/main" val="2712117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6EB01B02-0B2B-4795-B933-3D20839A5E59}" type="datetime1">
              <a:rPr lang="pl-PL" smtClean="0"/>
              <a:t>2017-06-16</a:t>
            </a:fld>
            <a:endParaRPr lang="pl-PL"/>
          </a:p>
        </p:txBody>
      </p:sp>
      <p:sp>
        <p:nvSpPr>
          <p:cNvPr id="6" name="Symbol zastępczy stopki 5"/>
          <p:cNvSpPr>
            <a:spLocks noGrp="1"/>
          </p:cNvSpPr>
          <p:nvPr>
            <p:ph type="ftr" sz="quarter" idx="11"/>
          </p:nvPr>
        </p:nvSpPr>
        <p:spPr/>
        <p:txBody>
          <a:bodyPr/>
          <a:lstStyle/>
          <a:p>
            <a:r>
              <a:rPr lang="pl-PL" smtClean="0"/>
              <a:t>Wilamowice, Czerwiec 2017r.</a:t>
            </a:r>
            <a:endParaRPr lang="pl-PL"/>
          </a:p>
        </p:txBody>
      </p:sp>
      <p:sp>
        <p:nvSpPr>
          <p:cNvPr id="7" name="Symbol zastępczy numeru slajdu 6"/>
          <p:cNvSpPr>
            <a:spLocks noGrp="1"/>
          </p:cNvSpPr>
          <p:nvPr>
            <p:ph type="sldNum" sz="quarter" idx="12"/>
          </p:nvPr>
        </p:nvSpPr>
        <p:spPr/>
        <p:txBody>
          <a:bodyPr/>
          <a:lstStyle/>
          <a:p>
            <a:fld id="{0C27AA52-C9EE-4B7A-8ADC-97D6F759D828}" type="slidenum">
              <a:rPr lang="pl-PL" smtClean="0"/>
              <a:t>‹#›</a:t>
            </a:fld>
            <a:endParaRPr lang="pl-PL"/>
          </a:p>
        </p:txBody>
      </p:sp>
    </p:spTree>
    <p:extLst>
      <p:ext uri="{BB962C8B-B14F-4D97-AF65-F5344CB8AC3E}">
        <p14:creationId xmlns:p14="http://schemas.microsoft.com/office/powerpoint/2010/main" val="3466387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B8EC5F-B788-4525-98A6-2AE803204F95}" type="datetime1">
              <a:rPr lang="pl-PL" smtClean="0"/>
              <a:t>2017-06-16</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pl-PL" smtClean="0"/>
              <a:t>Wilamowice, Czerwiec 2017r.</a:t>
            </a:r>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27AA52-C9EE-4B7A-8ADC-97D6F759D828}" type="slidenum">
              <a:rPr lang="pl-PL" smtClean="0"/>
              <a:t>‹#›</a:t>
            </a:fld>
            <a:endParaRPr lang="pl-PL"/>
          </a:p>
        </p:txBody>
      </p:sp>
    </p:spTree>
    <p:extLst>
      <p:ext uri="{BB962C8B-B14F-4D97-AF65-F5344CB8AC3E}">
        <p14:creationId xmlns:p14="http://schemas.microsoft.com/office/powerpoint/2010/main" val="2792531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rmAutofit fontScale="90000"/>
          </a:bodyPr>
          <a:lstStyle/>
          <a:p>
            <a:r>
              <a:rPr lang="pl-PL" sz="3100" b="1" dirty="0" smtClean="0">
                <a:solidFill>
                  <a:schemeClr val="accent1">
                    <a:lumMod val="75000"/>
                  </a:schemeClr>
                </a:solidFill>
              </a:rPr>
              <a:t/>
            </a:r>
            <a:br>
              <a:rPr lang="pl-PL" sz="3100" b="1" dirty="0" smtClean="0">
                <a:solidFill>
                  <a:schemeClr val="accent1">
                    <a:lumMod val="75000"/>
                  </a:schemeClr>
                </a:solidFill>
              </a:rPr>
            </a:br>
            <a:r>
              <a:rPr lang="pl-PL" sz="3100" b="1" dirty="0">
                <a:solidFill>
                  <a:schemeClr val="accent1">
                    <a:lumMod val="75000"/>
                  </a:schemeClr>
                </a:solidFill>
              </a:rPr>
              <a:t/>
            </a:r>
            <a:br>
              <a:rPr lang="pl-PL" sz="3100" b="1" dirty="0">
                <a:solidFill>
                  <a:schemeClr val="accent1">
                    <a:lumMod val="75000"/>
                  </a:schemeClr>
                </a:solidFill>
              </a:rPr>
            </a:br>
            <a:r>
              <a:rPr lang="pl-PL" sz="3100" b="1" dirty="0" smtClean="0">
                <a:solidFill>
                  <a:schemeClr val="accent1">
                    <a:lumMod val="75000"/>
                  </a:schemeClr>
                </a:solidFill>
              </a:rPr>
              <a:t/>
            </a:r>
            <a:br>
              <a:rPr lang="pl-PL" sz="3100" b="1" dirty="0" smtClean="0">
                <a:solidFill>
                  <a:schemeClr val="accent1">
                    <a:lumMod val="75000"/>
                  </a:schemeClr>
                </a:solidFill>
              </a:rPr>
            </a:br>
            <a:r>
              <a:rPr lang="pl-PL" sz="3100" b="1" dirty="0" smtClean="0">
                <a:solidFill>
                  <a:schemeClr val="accent1">
                    <a:lumMod val="75000"/>
                  </a:schemeClr>
                </a:solidFill>
              </a:rPr>
              <a:t>Edukacja </a:t>
            </a:r>
            <a:r>
              <a:rPr lang="pl-PL" sz="3100" b="1" dirty="0">
                <a:solidFill>
                  <a:schemeClr val="accent1">
                    <a:lumMod val="75000"/>
                  </a:schemeClr>
                </a:solidFill>
              </a:rPr>
              <a:t>dla tolerancji i jej pozytywny wpływ na nasz stosunek do osób mających odmienne korzenie kulturowe</a:t>
            </a:r>
            <a:r>
              <a:rPr lang="pl-PL" sz="3100" b="1" dirty="0" smtClean="0">
                <a:solidFill>
                  <a:schemeClr val="accent1">
                    <a:lumMod val="75000"/>
                  </a:schemeClr>
                </a:solidFill>
              </a:rPr>
              <a:t>,</a:t>
            </a:r>
            <a:br>
              <a:rPr lang="pl-PL" sz="3100" b="1" dirty="0" smtClean="0">
                <a:solidFill>
                  <a:schemeClr val="accent1">
                    <a:lumMod val="75000"/>
                  </a:schemeClr>
                </a:solidFill>
              </a:rPr>
            </a:br>
            <a:r>
              <a:rPr lang="pl-PL" sz="3100" b="1" dirty="0" smtClean="0">
                <a:solidFill>
                  <a:schemeClr val="accent1">
                    <a:lumMod val="75000"/>
                  </a:schemeClr>
                </a:solidFill>
              </a:rPr>
              <a:t> </a:t>
            </a:r>
            <a:r>
              <a:rPr lang="pl-PL" sz="3100" b="1" dirty="0">
                <a:solidFill>
                  <a:schemeClr val="accent1">
                    <a:lumMod val="75000"/>
                  </a:schemeClr>
                </a:solidFill>
              </a:rPr>
              <a:t>czyli otwarte społeczeństwo, propagujące szacunek dla ludzi różnego pochodzenia.</a:t>
            </a:r>
            <a:r>
              <a:rPr lang="pl-PL" dirty="0">
                <a:solidFill>
                  <a:schemeClr val="accent1">
                    <a:lumMod val="75000"/>
                  </a:schemeClr>
                </a:solidFill>
              </a:rPr>
              <a:t/>
            </a:r>
            <a:br>
              <a:rPr lang="pl-PL" dirty="0">
                <a:solidFill>
                  <a:schemeClr val="accent1">
                    <a:lumMod val="75000"/>
                  </a:schemeClr>
                </a:solidFill>
              </a:rPr>
            </a:br>
            <a:endParaRPr lang="pl-PL" dirty="0">
              <a:solidFill>
                <a:schemeClr val="accent1">
                  <a:lumMod val="75000"/>
                </a:schemeClr>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Symbol zastępczy numeru slajdu 3"/>
          <p:cNvSpPr>
            <a:spLocks noGrp="1"/>
          </p:cNvSpPr>
          <p:nvPr>
            <p:ph type="sldNum" sz="quarter" idx="12"/>
          </p:nvPr>
        </p:nvSpPr>
        <p:spPr/>
        <p:txBody>
          <a:bodyPr/>
          <a:lstStyle/>
          <a:p>
            <a:fld id="{0C27AA52-C9EE-4B7A-8ADC-97D6F759D828}" type="slidenum">
              <a:rPr lang="pl-PL" smtClean="0"/>
              <a:t>1</a:t>
            </a:fld>
            <a:endParaRPr lang="pl-PL"/>
          </a:p>
        </p:txBody>
      </p:sp>
      <p:sp>
        <p:nvSpPr>
          <p:cNvPr id="3" name="Symbol zastępczy stopki 2"/>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37231128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4247317"/>
          </a:xfrm>
          <a:prstGeom prst="rect">
            <a:avLst/>
          </a:prstGeom>
          <a:noFill/>
        </p:spPr>
        <p:txBody>
          <a:bodyPr wrap="square" rtlCol="0">
            <a:spAutoFit/>
          </a:bodyPr>
          <a:lstStyle/>
          <a:p>
            <a:pPr lvl="0" algn="just"/>
            <a:r>
              <a:rPr lang="pl-PL" sz="2400" b="1" dirty="0">
                <a:solidFill>
                  <a:prstClr val="black"/>
                </a:solidFill>
              </a:rPr>
              <a:t>Akceptacja – to przyjęcie jakiegoś sądu, opinii lub poglądu, ale także</a:t>
            </a:r>
          </a:p>
          <a:p>
            <a:pPr lvl="0" algn="just"/>
            <a:r>
              <a:rPr lang="pl-PL" sz="2400" b="1" dirty="0">
                <a:solidFill>
                  <a:prstClr val="black"/>
                </a:solidFill>
              </a:rPr>
              <a:t>zachowania lub postawy, wyrażenie zgody na coś, uznanie czegoś. </a:t>
            </a:r>
            <a:r>
              <a:rPr lang="pl-PL" sz="2400" i="1" dirty="0">
                <a:solidFill>
                  <a:prstClr val="black"/>
                </a:solidFill>
              </a:rPr>
              <a:t>(Słownik psychologiczny, red. W. Szewczuk, Warszawa 1979, s. 12.)</a:t>
            </a:r>
            <a:endParaRPr lang="pl-PL" sz="2400" b="1" dirty="0">
              <a:solidFill>
                <a:prstClr val="black"/>
              </a:solidFill>
            </a:endParaRPr>
          </a:p>
          <a:p>
            <a:pPr lvl="0" algn="just"/>
            <a:endParaRPr lang="pl-PL" sz="2400" b="1" dirty="0">
              <a:solidFill>
                <a:prstClr val="black"/>
              </a:solidFill>
            </a:endParaRPr>
          </a:p>
          <a:p>
            <a:pPr lvl="0" algn="just"/>
            <a:r>
              <a:rPr lang="pl-PL" sz="2400" dirty="0">
                <a:solidFill>
                  <a:prstClr val="black"/>
                </a:solidFill>
              </a:rPr>
              <a:t>Akceptacja kryje stosunek wyrażający życzliwe zainteresowanie bez pozytywnego lub negatywnego zaangażowania się w te opinie lub twierdzenia.</a:t>
            </a:r>
          </a:p>
          <a:p>
            <a:endParaRPr lang="pl-PL" dirty="0" smtClean="0"/>
          </a:p>
          <a:p>
            <a:pPr marL="285750" indent="-285750">
              <a:buFont typeface="Wingdings" panose="05000000000000000000" pitchFamily="2" charset="2"/>
              <a:buChar char="§"/>
            </a:pPr>
            <a:endParaRPr lang="pl-PL" dirty="0" smtClean="0"/>
          </a:p>
          <a:p>
            <a:r>
              <a:rPr lang="pl-PL" dirty="0" smtClean="0"/>
              <a:t> </a:t>
            </a:r>
            <a:endParaRPr lang="pl-PL" dirty="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a:effectLst>
                  <a:outerShdw blurRad="38100" dist="38100" dir="2700000" algn="tl">
                    <a:srgbClr val="000000">
                      <a:alpha val="43137"/>
                    </a:srgbClr>
                  </a:outerShdw>
                </a:effectLst>
              </a:rPr>
              <a:t>Akceptacja</a:t>
            </a:r>
          </a:p>
        </p:txBody>
      </p:sp>
      <p:sp>
        <p:nvSpPr>
          <p:cNvPr id="7" name="Symbol zastępczy numeru slajdu 6"/>
          <p:cNvSpPr>
            <a:spLocks noGrp="1"/>
          </p:cNvSpPr>
          <p:nvPr>
            <p:ph type="sldNum" sz="quarter" idx="12"/>
          </p:nvPr>
        </p:nvSpPr>
        <p:spPr/>
        <p:txBody>
          <a:bodyPr/>
          <a:lstStyle/>
          <a:p>
            <a:fld id="{0C27AA52-C9EE-4B7A-8ADC-97D6F759D828}" type="slidenum">
              <a:rPr lang="pl-PL" smtClean="0"/>
              <a:t>10</a:t>
            </a:fld>
            <a:endParaRPr lang="pl-PL"/>
          </a:p>
        </p:txBody>
      </p:sp>
      <p:sp>
        <p:nvSpPr>
          <p:cNvPr id="3" name="Symbol zastępczy stopki 2"/>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27057612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3046988"/>
          </a:xfrm>
          <a:prstGeom prst="rect">
            <a:avLst/>
          </a:prstGeom>
          <a:noFill/>
        </p:spPr>
        <p:txBody>
          <a:bodyPr wrap="square" rtlCol="0">
            <a:spAutoFit/>
          </a:bodyPr>
          <a:lstStyle/>
          <a:p>
            <a:pPr lvl="0" algn="just"/>
            <a:r>
              <a:rPr lang="pl-PL" sz="2400" b="1" dirty="0" smtClean="0">
                <a:solidFill>
                  <a:prstClr val="black"/>
                </a:solidFill>
                <a:effectLst>
                  <a:outerShdw blurRad="38100" dist="38100" dir="2700000" algn="tl">
                    <a:srgbClr val="000000">
                      <a:alpha val="43137"/>
                    </a:srgbClr>
                  </a:outerShdw>
                </a:effectLst>
              </a:rPr>
              <a:t>Nietolerancja </a:t>
            </a:r>
            <a:r>
              <a:rPr lang="pl-PL" sz="2400" dirty="0">
                <a:solidFill>
                  <a:prstClr val="black"/>
                </a:solidFill>
              </a:rPr>
              <a:t>oznacza: postawę (zachowanie, sąd) wynikającą z procesów rozumowych lub pseudo rozumowych, umotywowaną różnymi czynnikami o silnym zabarwieniu emocjonalnym; jej podmiotem są jednostki, grupy, instytucje lub państwo; dotyczy innych ludzi, grup, instytucji, ich właściwości, systemów wartości kulturowych lub religijnych, praw ludzi do posiadania odrębności w myśleniu, zachowaniu i wartościach.</a:t>
            </a:r>
            <a:endParaRPr lang="pl-PL" sz="2400" i="1" dirty="0">
              <a:solidFill>
                <a:prstClr val="black"/>
              </a:solidFill>
            </a:endParaRPr>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a:effectLst>
                  <a:outerShdw blurRad="38100" dist="38100" dir="2700000" algn="tl">
                    <a:srgbClr val="000000">
                      <a:alpha val="43137"/>
                    </a:srgbClr>
                  </a:outerShdw>
                </a:effectLst>
              </a:rPr>
              <a:t>Nietolerancja</a:t>
            </a:r>
          </a:p>
        </p:txBody>
      </p:sp>
      <p:sp>
        <p:nvSpPr>
          <p:cNvPr id="7" name="Symbol zastępczy numeru slajdu 6"/>
          <p:cNvSpPr>
            <a:spLocks noGrp="1"/>
          </p:cNvSpPr>
          <p:nvPr>
            <p:ph type="sldNum" sz="quarter" idx="12"/>
          </p:nvPr>
        </p:nvSpPr>
        <p:spPr/>
        <p:txBody>
          <a:bodyPr/>
          <a:lstStyle/>
          <a:p>
            <a:fld id="{0C27AA52-C9EE-4B7A-8ADC-97D6F759D828}" type="slidenum">
              <a:rPr lang="pl-PL" smtClean="0"/>
              <a:t>11</a:t>
            </a:fld>
            <a:endParaRPr lang="pl-PL"/>
          </a:p>
        </p:txBody>
      </p:sp>
      <p:sp>
        <p:nvSpPr>
          <p:cNvPr id="3" name="Symbol zastępczy stopki 2"/>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31630658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2677656"/>
          </a:xfrm>
          <a:prstGeom prst="rect">
            <a:avLst/>
          </a:prstGeom>
          <a:noFill/>
        </p:spPr>
        <p:txBody>
          <a:bodyPr wrap="square" rtlCol="0">
            <a:spAutoFit/>
          </a:bodyPr>
          <a:lstStyle/>
          <a:p>
            <a:pPr lvl="0" algn="just"/>
            <a:r>
              <a:rPr lang="pl-PL" sz="2400" dirty="0">
                <a:solidFill>
                  <a:prstClr val="black"/>
                </a:solidFill>
              </a:rPr>
              <a:t>Cechy i właściwości, przeciw którym jest skierowana, w świetle zasad powszechnego uznania są uprawnione i w rozumieniu powszechnym nie szkodzą innym; wyraża się w różnych postaciach agresji, przymusu, eliminowania, ograniczania lub niszczenia. </a:t>
            </a:r>
            <a:r>
              <a:rPr lang="pl-PL" sz="2400" i="1" dirty="0">
                <a:solidFill>
                  <a:prstClr val="black"/>
                </a:solidFill>
              </a:rPr>
              <a:t>(T. Pilch, Tożsamość, odmienność, tolerancja a kultura pokoju, red. J. Kłoczowski., S. </a:t>
            </a:r>
            <a:r>
              <a:rPr lang="pl-PL" sz="2400" i="1" dirty="0" err="1">
                <a:solidFill>
                  <a:prstClr val="black"/>
                </a:solidFill>
              </a:rPr>
              <a:t>Lukasiewicz</a:t>
            </a:r>
            <a:r>
              <a:rPr lang="pl-PL" sz="2400" i="1" dirty="0">
                <a:solidFill>
                  <a:prstClr val="black"/>
                </a:solidFill>
              </a:rPr>
              <a:t>, Lublin 1998).</a:t>
            </a:r>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a:effectLst>
                  <a:outerShdw blurRad="38100" dist="38100" dir="2700000" algn="tl">
                    <a:srgbClr val="000000">
                      <a:alpha val="43137"/>
                    </a:srgbClr>
                  </a:outerShdw>
                </a:effectLst>
              </a:rPr>
              <a:t>Nietolerancja</a:t>
            </a:r>
          </a:p>
        </p:txBody>
      </p:sp>
      <p:sp>
        <p:nvSpPr>
          <p:cNvPr id="7" name="Symbol zastępczy numeru slajdu 6"/>
          <p:cNvSpPr>
            <a:spLocks noGrp="1"/>
          </p:cNvSpPr>
          <p:nvPr>
            <p:ph type="sldNum" sz="quarter" idx="12"/>
          </p:nvPr>
        </p:nvSpPr>
        <p:spPr/>
        <p:txBody>
          <a:bodyPr/>
          <a:lstStyle/>
          <a:p>
            <a:fld id="{0C27AA52-C9EE-4B7A-8ADC-97D6F759D828}" type="slidenum">
              <a:rPr lang="pl-PL" smtClean="0"/>
              <a:t>12</a:t>
            </a:fld>
            <a:endParaRPr lang="pl-PL"/>
          </a:p>
        </p:txBody>
      </p:sp>
      <p:sp>
        <p:nvSpPr>
          <p:cNvPr id="3" name="Symbol zastępczy stopki 2"/>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36117947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3877985"/>
          </a:xfrm>
          <a:prstGeom prst="rect">
            <a:avLst/>
          </a:prstGeom>
          <a:noFill/>
        </p:spPr>
        <p:txBody>
          <a:bodyPr wrap="square" rtlCol="0">
            <a:spAutoFit/>
          </a:bodyPr>
          <a:lstStyle/>
          <a:p>
            <a:pPr algn="just"/>
            <a:r>
              <a:rPr lang="pl-PL" sz="2400" b="1" dirty="0"/>
              <a:t>Nietolerancja jest skierowana przeciwko ludziom, zjawiskom lub wartościom, które nam nie odpowiadają,  celu ich zmiany lub zniszczenia, mimo że ich istnienie lub posiadanie jest uprawnione przez prawa natury, obyczaj, moralność. Istotą takiej postawy jest brak zrozumienia i przyzwolenia dla istnienia innych niż nasze poglądów, </a:t>
            </a:r>
            <a:r>
              <a:rPr lang="pl-PL" sz="2400" b="1" dirty="0" err="1"/>
              <a:t>zachowań</a:t>
            </a:r>
            <a:r>
              <a:rPr lang="pl-PL" sz="2400" b="1" dirty="0"/>
              <a:t>.</a:t>
            </a:r>
            <a:endParaRPr lang="pl-PL" sz="2400" b="1" i="1" dirty="0"/>
          </a:p>
          <a:p>
            <a:endParaRPr lang="pl-PL" sz="2400" dirty="0" smtClean="0"/>
          </a:p>
          <a:p>
            <a:pPr marL="285750" indent="-285750">
              <a:buFont typeface="Wingdings" panose="05000000000000000000" pitchFamily="2" charset="2"/>
              <a:buChar char="§"/>
            </a:pPr>
            <a:endParaRPr lang="pl-PL" dirty="0" smtClean="0"/>
          </a:p>
          <a:p>
            <a:pPr marL="285750" indent="-285750">
              <a:buFont typeface="Wingdings" panose="05000000000000000000" pitchFamily="2" charset="2"/>
              <a:buChar char="§"/>
            </a:pPr>
            <a:endParaRPr lang="pl-PL" dirty="0" smtClean="0"/>
          </a:p>
          <a:p>
            <a:r>
              <a:rPr lang="pl-PL" dirty="0" smtClean="0"/>
              <a:t> </a:t>
            </a:r>
            <a:endParaRPr lang="pl-PL" dirty="0"/>
          </a:p>
        </p:txBody>
      </p:sp>
      <p:sp>
        <p:nvSpPr>
          <p:cNvPr id="6" name="pole tekstowe 5"/>
          <p:cNvSpPr txBox="1"/>
          <p:nvPr/>
        </p:nvSpPr>
        <p:spPr>
          <a:xfrm>
            <a:off x="827584" y="1268760"/>
            <a:ext cx="6552728" cy="461665"/>
          </a:xfrm>
          <a:prstGeom prst="rect">
            <a:avLst/>
          </a:prstGeom>
          <a:noFill/>
        </p:spPr>
        <p:txBody>
          <a:bodyPr wrap="square" rtlCol="0">
            <a:spAutoFit/>
          </a:bodyPr>
          <a:lstStyle/>
          <a:p>
            <a:endParaRPr lang="pl-PL" sz="2400" b="1" dirty="0">
              <a:effectLst>
                <a:outerShdw blurRad="38100" dist="38100" dir="2700000" algn="tl">
                  <a:srgbClr val="000000">
                    <a:alpha val="43137"/>
                  </a:srgbClr>
                </a:outerShdw>
              </a:effectLst>
            </a:endParaRPr>
          </a:p>
        </p:txBody>
      </p:sp>
      <p:sp>
        <p:nvSpPr>
          <p:cNvPr id="7" name="Symbol zastępczy numeru slajdu 6"/>
          <p:cNvSpPr>
            <a:spLocks noGrp="1"/>
          </p:cNvSpPr>
          <p:nvPr>
            <p:ph type="sldNum" sz="quarter" idx="12"/>
          </p:nvPr>
        </p:nvSpPr>
        <p:spPr/>
        <p:txBody>
          <a:bodyPr/>
          <a:lstStyle/>
          <a:p>
            <a:fld id="{0C27AA52-C9EE-4B7A-8ADC-97D6F759D828}" type="slidenum">
              <a:rPr lang="pl-PL" smtClean="0"/>
              <a:t>13</a:t>
            </a:fld>
            <a:endParaRPr lang="pl-PL"/>
          </a:p>
        </p:txBody>
      </p:sp>
      <p:sp>
        <p:nvSpPr>
          <p:cNvPr id="8" name="pole tekstowe 7"/>
          <p:cNvSpPr txBox="1"/>
          <p:nvPr/>
        </p:nvSpPr>
        <p:spPr>
          <a:xfrm>
            <a:off x="755576" y="1268760"/>
            <a:ext cx="6552728" cy="461665"/>
          </a:xfrm>
          <a:prstGeom prst="rect">
            <a:avLst/>
          </a:prstGeom>
          <a:noFill/>
        </p:spPr>
        <p:txBody>
          <a:bodyPr wrap="square" rtlCol="0">
            <a:spAutoFit/>
          </a:bodyPr>
          <a:lstStyle/>
          <a:p>
            <a:r>
              <a:rPr lang="pl-PL" sz="2400" b="1" spc="300" dirty="0" smtClean="0">
                <a:effectLst>
                  <a:outerShdw blurRad="38100" dist="38100" dir="2700000" algn="tl">
                    <a:srgbClr val="000000">
                      <a:alpha val="43137"/>
                    </a:srgbClr>
                  </a:outerShdw>
                </a:effectLst>
              </a:rPr>
              <a:t>Nietolerancja</a:t>
            </a:r>
            <a:endParaRPr lang="pl-PL" sz="2400" b="1" spc="300" dirty="0">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38354373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3877985"/>
          </a:xfrm>
          <a:prstGeom prst="rect">
            <a:avLst/>
          </a:prstGeom>
          <a:noFill/>
        </p:spPr>
        <p:txBody>
          <a:bodyPr wrap="square" rtlCol="0">
            <a:spAutoFit/>
          </a:bodyPr>
          <a:lstStyle/>
          <a:p>
            <a:pPr algn="just"/>
            <a:r>
              <a:rPr lang="pl-PL" sz="2400" b="1" dirty="0"/>
              <a:t>Najłagodniejszą postacią </a:t>
            </a:r>
            <a:r>
              <a:rPr lang="pl-PL" sz="2400" dirty="0"/>
              <a:t>nietolerancji jest dystans wobec osoby, jej cechy </a:t>
            </a:r>
            <a:r>
              <a:rPr lang="pl-PL" sz="2400" dirty="0" err="1"/>
              <a:t>zachowań</a:t>
            </a:r>
            <a:r>
              <a:rPr lang="pl-PL" sz="2400" dirty="0"/>
              <a:t>, swoiste odrzucenie psychiczne zachodzące w umyśle, ale bez manifestowania tej postawy dobitnymi czynami;</a:t>
            </a:r>
          </a:p>
          <a:p>
            <a:pPr algn="just"/>
            <a:r>
              <a:rPr lang="pl-PL" sz="2400" b="1" dirty="0"/>
              <a:t>Kolejnym etapem </a:t>
            </a:r>
            <a:r>
              <a:rPr lang="pl-PL" sz="2400" dirty="0"/>
              <a:t>jest słowo potępienia lub atak werbalny, różne sposoby krytyki, ośmieszania, dyskryminującego naznaczenia słownego;</a:t>
            </a:r>
          </a:p>
          <a:p>
            <a:endParaRPr lang="pl-PL" sz="2400" dirty="0" smtClean="0"/>
          </a:p>
          <a:p>
            <a:pPr marL="285750" indent="-285750">
              <a:buFont typeface="Wingdings" panose="05000000000000000000" pitchFamily="2" charset="2"/>
              <a:buChar char="§"/>
            </a:pPr>
            <a:endParaRPr lang="pl-PL" dirty="0" smtClean="0"/>
          </a:p>
          <a:p>
            <a:pPr marL="285750" indent="-285750">
              <a:buFont typeface="Wingdings" panose="05000000000000000000" pitchFamily="2" charset="2"/>
              <a:buChar char="§"/>
            </a:pPr>
            <a:endParaRPr lang="pl-PL" dirty="0" smtClean="0"/>
          </a:p>
          <a:p>
            <a:r>
              <a:rPr lang="pl-PL" dirty="0" smtClean="0"/>
              <a:t> </a:t>
            </a:r>
            <a:endParaRPr lang="pl-PL" dirty="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a:effectLst>
                  <a:outerShdw blurRad="38100" dist="38100" dir="2700000" algn="tl">
                    <a:srgbClr val="000000">
                      <a:alpha val="43137"/>
                    </a:srgbClr>
                  </a:outerShdw>
                </a:effectLst>
              </a:rPr>
              <a:t>Postawy nietolerancji</a:t>
            </a:r>
          </a:p>
        </p:txBody>
      </p:sp>
      <p:sp>
        <p:nvSpPr>
          <p:cNvPr id="7" name="Symbol zastępczy numeru slajdu 6"/>
          <p:cNvSpPr>
            <a:spLocks noGrp="1"/>
          </p:cNvSpPr>
          <p:nvPr>
            <p:ph type="sldNum" sz="quarter" idx="12"/>
          </p:nvPr>
        </p:nvSpPr>
        <p:spPr/>
        <p:txBody>
          <a:bodyPr/>
          <a:lstStyle/>
          <a:p>
            <a:fld id="{0C27AA52-C9EE-4B7A-8ADC-97D6F759D828}" type="slidenum">
              <a:rPr lang="pl-PL" smtClean="0"/>
              <a:t>14</a:t>
            </a:fld>
            <a:endParaRPr lang="pl-PL"/>
          </a:p>
        </p:txBody>
      </p:sp>
      <p:sp>
        <p:nvSpPr>
          <p:cNvPr id="3" name="Symbol zastępczy stopki 2"/>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10813970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2677656"/>
          </a:xfrm>
          <a:prstGeom prst="rect">
            <a:avLst/>
          </a:prstGeom>
          <a:noFill/>
        </p:spPr>
        <p:txBody>
          <a:bodyPr wrap="square" rtlCol="0">
            <a:spAutoFit/>
          </a:bodyPr>
          <a:lstStyle/>
          <a:p>
            <a:pPr lvl="0" algn="just"/>
            <a:r>
              <a:rPr lang="pl-PL" sz="2400" b="1" dirty="0">
                <a:solidFill>
                  <a:prstClr val="black"/>
                </a:solidFill>
              </a:rPr>
              <a:t>Potem - </a:t>
            </a:r>
            <a:r>
              <a:rPr lang="pl-PL" sz="2400" dirty="0">
                <a:solidFill>
                  <a:prstClr val="black"/>
                </a:solidFill>
              </a:rPr>
              <a:t>demonizowanie, zohydzenie osoby, czynu lub wartości, za pomocą słowa, rysunku, agresywnych gestów; nietolerancja w tym przypadku przybiera postać wyraźnie behawioralną, zabarwioną silnymi negatywnymi emocjami;</a:t>
            </a:r>
          </a:p>
          <a:p>
            <a:pPr lvl="0" algn="just"/>
            <a:r>
              <a:rPr lang="pl-PL" sz="2400" b="1" dirty="0">
                <a:solidFill>
                  <a:prstClr val="black"/>
                </a:solidFill>
              </a:rPr>
              <a:t>Represje psychiczne </a:t>
            </a:r>
            <a:r>
              <a:rPr lang="pl-PL" sz="2400" dirty="0">
                <a:solidFill>
                  <a:prstClr val="black"/>
                </a:solidFill>
              </a:rPr>
              <a:t>i gotowość do stosowania represji </a:t>
            </a:r>
            <a:r>
              <a:rPr lang="pl-PL" sz="2400" dirty="0" smtClean="0">
                <a:solidFill>
                  <a:prstClr val="black"/>
                </a:solidFill>
              </a:rPr>
              <a:t>fizycznych</a:t>
            </a:r>
            <a:r>
              <a:rPr lang="pl-PL" sz="2400" dirty="0">
                <a:solidFill>
                  <a:prstClr val="black"/>
                </a:solidFill>
              </a:rPr>
              <a:t>.</a:t>
            </a:r>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a:effectLst>
                  <a:outerShdw blurRad="38100" dist="38100" dir="2700000" algn="tl">
                    <a:srgbClr val="000000">
                      <a:alpha val="43137"/>
                    </a:srgbClr>
                  </a:outerShdw>
                </a:effectLst>
              </a:rPr>
              <a:t>Postawy nietolerancji</a:t>
            </a:r>
          </a:p>
        </p:txBody>
      </p:sp>
      <p:sp>
        <p:nvSpPr>
          <p:cNvPr id="7" name="Symbol zastępczy numeru slajdu 6"/>
          <p:cNvSpPr>
            <a:spLocks noGrp="1"/>
          </p:cNvSpPr>
          <p:nvPr>
            <p:ph type="sldNum" sz="quarter" idx="12"/>
          </p:nvPr>
        </p:nvSpPr>
        <p:spPr/>
        <p:txBody>
          <a:bodyPr/>
          <a:lstStyle/>
          <a:p>
            <a:fld id="{0C27AA52-C9EE-4B7A-8ADC-97D6F759D828}" type="slidenum">
              <a:rPr lang="pl-PL" smtClean="0"/>
              <a:t>15</a:t>
            </a:fld>
            <a:endParaRPr lang="pl-PL"/>
          </a:p>
        </p:txBody>
      </p:sp>
      <p:sp>
        <p:nvSpPr>
          <p:cNvPr id="3" name="Symbol zastępczy stopki 2"/>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38174309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3046988"/>
          </a:xfrm>
          <a:prstGeom prst="rect">
            <a:avLst/>
          </a:prstGeom>
          <a:noFill/>
        </p:spPr>
        <p:txBody>
          <a:bodyPr wrap="square" rtlCol="0">
            <a:spAutoFit/>
          </a:bodyPr>
          <a:lstStyle/>
          <a:p>
            <a:r>
              <a:rPr lang="pl-PL" sz="2400" b="1" dirty="0" smtClean="0">
                <a:solidFill>
                  <a:srgbClr val="FF0000"/>
                </a:solidFill>
              </a:rPr>
              <a:t>Najgroźniejszym </a:t>
            </a:r>
            <a:r>
              <a:rPr lang="pl-PL" sz="2400" b="1" dirty="0">
                <a:solidFill>
                  <a:srgbClr val="FF0000"/>
                </a:solidFill>
              </a:rPr>
              <a:t>przejawem nietolerancji jest gotowość do eliminowania ludzi, niszczenia wartości kultury, opierająca się na rygorystycznych zakazach</a:t>
            </a:r>
            <a:r>
              <a:rPr lang="pl-PL" sz="2400" b="1" dirty="0" smtClean="0">
                <a:solidFill>
                  <a:srgbClr val="FF0000"/>
                </a:solidFill>
              </a:rPr>
              <a:t>.</a:t>
            </a:r>
            <a:r>
              <a:rPr lang="pl-PL" sz="2400" dirty="0"/>
              <a:t> </a:t>
            </a:r>
            <a:endParaRPr lang="pl-PL" sz="2400" dirty="0" smtClean="0"/>
          </a:p>
          <a:p>
            <a:endParaRPr lang="pl-PL" sz="2400" dirty="0"/>
          </a:p>
          <a:p>
            <a:endParaRPr lang="pl-PL" sz="2400" dirty="0" smtClean="0"/>
          </a:p>
          <a:p>
            <a:r>
              <a:rPr lang="pl-PL" sz="2400" i="1" dirty="0" smtClean="0"/>
              <a:t>T</a:t>
            </a:r>
            <a:r>
              <a:rPr lang="pl-PL" sz="2400" i="1" dirty="0"/>
              <a:t>. Pilch, Tożsamość, odmienność, tolerancja a kultura pokoju, red. J. Kłoczowski., S. </a:t>
            </a:r>
            <a:r>
              <a:rPr lang="pl-PL" sz="2400" i="1" dirty="0" err="1"/>
              <a:t>Lukasiewicz</a:t>
            </a:r>
            <a:r>
              <a:rPr lang="pl-PL" sz="2400" i="1" dirty="0"/>
              <a:t>,</a:t>
            </a:r>
          </a:p>
          <a:p>
            <a:r>
              <a:rPr lang="pl-PL" sz="2400" i="1" dirty="0"/>
              <a:t>Lublin 1998.</a:t>
            </a:r>
            <a:endParaRPr lang="pl-PL" sz="2400" b="1" i="1" dirty="0">
              <a:solidFill>
                <a:srgbClr val="FF0000"/>
              </a:solidFill>
            </a:endParaRPr>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a:effectLst>
                  <a:outerShdw blurRad="38100" dist="38100" dir="2700000" algn="tl">
                    <a:srgbClr val="000000">
                      <a:alpha val="43137"/>
                    </a:srgbClr>
                  </a:outerShdw>
                </a:effectLst>
              </a:rPr>
              <a:t>Postawy nietolerancji</a:t>
            </a:r>
          </a:p>
        </p:txBody>
      </p:sp>
      <p:sp>
        <p:nvSpPr>
          <p:cNvPr id="7" name="Symbol zastępczy numeru slajdu 6"/>
          <p:cNvSpPr>
            <a:spLocks noGrp="1"/>
          </p:cNvSpPr>
          <p:nvPr>
            <p:ph type="sldNum" sz="quarter" idx="12"/>
          </p:nvPr>
        </p:nvSpPr>
        <p:spPr/>
        <p:txBody>
          <a:bodyPr/>
          <a:lstStyle/>
          <a:p>
            <a:fld id="{0C27AA52-C9EE-4B7A-8ADC-97D6F759D828}" type="slidenum">
              <a:rPr lang="pl-PL" smtClean="0"/>
              <a:t>16</a:t>
            </a:fld>
            <a:endParaRPr lang="pl-PL"/>
          </a:p>
        </p:txBody>
      </p:sp>
      <p:sp>
        <p:nvSpPr>
          <p:cNvPr id="3" name="Symbol zastępczy stopki 2"/>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18747947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3416320"/>
          </a:xfrm>
          <a:prstGeom prst="rect">
            <a:avLst/>
          </a:prstGeom>
          <a:noFill/>
        </p:spPr>
        <p:txBody>
          <a:bodyPr wrap="square" rtlCol="0">
            <a:spAutoFit/>
          </a:bodyPr>
          <a:lstStyle/>
          <a:p>
            <a:r>
              <a:rPr lang="pl-PL" sz="2400" dirty="0" smtClean="0"/>
              <a:t>„Potencjał </a:t>
            </a:r>
            <a:r>
              <a:rPr lang="pl-PL" sz="2400" dirty="0"/>
              <a:t>nietolerancji je s t w każdym z nas, bo potrzeba narzucania </a:t>
            </a:r>
            <a:r>
              <a:rPr lang="pl-PL" sz="2400" dirty="0" smtClean="0"/>
              <a:t>innym własnego </a:t>
            </a:r>
            <a:r>
              <a:rPr lang="pl-PL" sz="2400" dirty="0"/>
              <a:t>obrazu świata je s t na </a:t>
            </a:r>
            <a:r>
              <a:rPr lang="pl-PL" sz="2400" dirty="0" smtClean="0"/>
              <a:t>ogół </a:t>
            </a:r>
            <a:r>
              <a:rPr lang="pl-PL" sz="2400" dirty="0"/>
              <a:t>silna; chcemy, by wszyscy </a:t>
            </a:r>
            <a:r>
              <a:rPr lang="pl-PL" sz="2400" dirty="0" smtClean="0"/>
              <a:t>wierzyli w </a:t>
            </a:r>
            <a:r>
              <a:rPr lang="pl-PL" sz="2400" dirty="0"/>
              <a:t>to samo co my, bo wtedy czujemy się duchowo bezpieczni i nie musimy </a:t>
            </a:r>
            <a:r>
              <a:rPr lang="pl-PL" sz="2400" dirty="0" smtClean="0"/>
              <a:t>rozważać własnych </a:t>
            </a:r>
            <a:r>
              <a:rPr lang="pl-PL" sz="2400" dirty="0"/>
              <a:t>wiar albo ich konfrontować z </a:t>
            </a:r>
            <a:r>
              <a:rPr lang="pl-PL" sz="2400" dirty="0" smtClean="0"/>
              <a:t>innymi”.</a:t>
            </a:r>
          </a:p>
          <a:p>
            <a:endParaRPr lang="pl-PL" sz="2400" b="1" dirty="0">
              <a:solidFill>
                <a:srgbClr val="FF0000"/>
              </a:solidFill>
            </a:endParaRPr>
          </a:p>
          <a:p>
            <a:r>
              <a:rPr lang="pl-PL" sz="2400" i="1" dirty="0"/>
              <a:t>L. Kołakowski, Mini wykłady o maksi sprawach, Kraków 1997, s. 40-41.</a:t>
            </a:r>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a:effectLst>
                  <a:outerShdw blurRad="38100" dist="38100" dir="2700000" algn="tl">
                    <a:srgbClr val="000000">
                      <a:alpha val="43137"/>
                    </a:srgbClr>
                  </a:outerShdw>
                </a:effectLst>
              </a:rPr>
              <a:t>Postawy nietolerancji</a:t>
            </a:r>
          </a:p>
        </p:txBody>
      </p:sp>
      <p:sp>
        <p:nvSpPr>
          <p:cNvPr id="7" name="Symbol zastępczy numeru slajdu 6"/>
          <p:cNvSpPr>
            <a:spLocks noGrp="1"/>
          </p:cNvSpPr>
          <p:nvPr>
            <p:ph type="sldNum" sz="quarter" idx="12"/>
          </p:nvPr>
        </p:nvSpPr>
        <p:spPr/>
        <p:txBody>
          <a:bodyPr/>
          <a:lstStyle/>
          <a:p>
            <a:fld id="{0C27AA52-C9EE-4B7A-8ADC-97D6F759D828}" type="slidenum">
              <a:rPr lang="pl-PL" smtClean="0"/>
              <a:t>17</a:t>
            </a:fld>
            <a:endParaRPr lang="pl-PL"/>
          </a:p>
        </p:txBody>
      </p:sp>
      <p:sp>
        <p:nvSpPr>
          <p:cNvPr id="3" name="Symbol zastępczy stopki 2"/>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1726882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1200329"/>
          </a:xfrm>
          <a:prstGeom prst="rect">
            <a:avLst/>
          </a:prstGeom>
          <a:noFill/>
        </p:spPr>
        <p:txBody>
          <a:bodyPr wrap="square" rtlCol="0">
            <a:spAutoFit/>
          </a:bodyPr>
          <a:lstStyle/>
          <a:p>
            <a:pPr lvl="0" algn="just"/>
            <a:r>
              <a:rPr lang="pl-PL" sz="2400" b="1" dirty="0" smtClean="0"/>
              <a:t>Obojętność - </a:t>
            </a:r>
            <a:r>
              <a:rPr lang="pl-PL" sz="2400" dirty="0" smtClean="0"/>
              <a:t>to </a:t>
            </a:r>
            <a:r>
              <a:rPr lang="pl-PL" sz="2400" dirty="0"/>
              <a:t>postawa, która nie zawiera </a:t>
            </a:r>
            <a:r>
              <a:rPr lang="pl-PL" sz="2400" dirty="0" smtClean="0"/>
              <a:t>oceny, jednostkę nie  </a:t>
            </a:r>
            <a:r>
              <a:rPr lang="pl-PL" sz="2400" dirty="0"/>
              <a:t>interesują </a:t>
            </a:r>
            <a:r>
              <a:rPr lang="pl-PL" sz="2400" dirty="0" smtClean="0"/>
              <a:t>przekonania, czyny </a:t>
            </a:r>
            <a:r>
              <a:rPr lang="pl-PL" sz="2400" dirty="0"/>
              <a:t>innych osób i nie </a:t>
            </a:r>
            <a:r>
              <a:rPr lang="pl-PL" sz="2400" dirty="0" smtClean="0"/>
              <a:t>usiłuje </a:t>
            </a:r>
            <a:r>
              <a:rPr lang="pl-PL" sz="2400" dirty="0"/>
              <a:t>ich zrozumieć czy wartościować.</a:t>
            </a:r>
            <a:endParaRPr lang="pl-PL" sz="2400" b="1" i="1" dirty="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smtClean="0">
                <a:effectLst>
                  <a:outerShdw blurRad="38100" dist="38100" dir="2700000" algn="tl">
                    <a:srgbClr val="000000">
                      <a:alpha val="43137"/>
                    </a:srgbClr>
                  </a:outerShdw>
                </a:effectLst>
              </a:rPr>
              <a:t>Obojętność</a:t>
            </a:r>
            <a:endParaRPr lang="pl-PL" sz="2400" b="1" spc="300" dirty="0">
              <a:effectLst>
                <a:outerShdw blurRad="38100" dist="38100" dir="2700000" algn="tl">
                  <a:srgbClr val="000000">
                    <a:alpha val="43137"/>
                  </a:srgbClr>
                </a:outerShdw>
              </a:effectLst>
            </a:endParaRPr>
          </a:p>
        </p:txBody>
      </p:sp>
      <p:sp>
        <p:nvSpPr>
          <p:cNvPr id="7" name="Symbol zastępczy numeru slajdu 6"/>
          <p:cNvSpPr>
            <a:spLocks noGrp="1"/>
          </p:cNvSpPr>
          <p:nvPr>
            <p:ph type="sldNum" sz="quarter" idx="12"/>
          </p:nvPr>
        </p:nvSpPr>
        <p:spPr/>
        <p:txBody>
          <a:bodyPr/>
          <a:lstStyle/>
          <a:p>
            <a:fld id="{0C27AA52-C9EE-4B7A-8ADC-97D6F759D828}" type="slidenum">
              <a:rPr lang="pl-PL" smtClean="0"/>
              <a:t>18</a:t>
            </a:fld>
            <a:endParaRPr lang="pl-PL"/>
          </a:p>
        </p:txBody>
      </p:sp>
      <p:sp>
        <p:nvSpPr>
          <p:cNvPr id="3" name="Symbol zastępczy stopki 2"/>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3439369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1200329"/>
          </a:xfrm>
          <a:prstGeom prst="rect">
            <a:avLst/>
          </a:prstGeom>
          <a:noFill/>
        </p:spPr>
        <p:txBody>
          <a:bodyPr wrap="square" rtlCol="0">
            <a:spAutoFit/>
          </a:bodyPr>
          <a:lstStyle/>
          <a:p>
            <a:pPr lvl="0" algn="just"/>
            <a:r>
              <a:rPr lang="pl-PL" sz="2400" dirty="0"/>
              <a:t>Na postrzeganie kogoś jako innego składa się szereg odczuć </a:t>
            </a:r>
            <a:r>
              <a:rPr lang="pl-PL" sz="2400" dirty="0" smtClean="0"/>
              <a:t>subiektywnych i </a:t>
            </a:r>
            <a:r>
              <a:rPr lang="pl-PL" sz="2400" dirty="0"/>
              <a:t>osobistych, na które wpływ ma przekaz środowiskowy, przesądy i stereotypy.</a:t>
            </a:r>
            <a:endParaRPr lang="pl-PL" sz="2400" i="1" dirty="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smtClean="0">
                <a:solidFill>
                  <a:prstClr val="black"/>
                </a:solidFill>
              </a:rPr>
              <a:t>Postrzeganie </a:t>
            </a:r>
            <a:r>
              <a:rPr lang="pl-PL" sz="2400" b="1" spc="300" dirty="0">
                <a:solidFill>
                  <a:prstClr val="black"/>
                </a:solidFill>
              </a:rPr>
              <a:t>kogoś jako innego</a:t>
            </a:r>
            <a:endParaRPr lang="pl-PL" sz="2400" b="1" spc="300" dirty="0">
              <a:effectLst>
                <a:outerShdw blurRad="38100" dist="38100" dir="2700000" algn="tl">
                  <a:srgbClr val="000000">
                    <a:alpha val="43137"/>
                  </a:srgbClr>
                </a:outerShdw>
              </a:effectLst>
            </a:endParaRPr>
          </a:p>
        </p:txBody>
      </p:sp>
      <p:sp>
        <p:nvSpPr>
          <p:cNvPr id="7" name="Symbol zastępczy numeru slajdu 6"/>
          <p:cNvSpPr>
            <a:spLocks noGrp="1"/>
          </p:cNvSpPr>
          <p:nvPr>
            <p:ph type="sldNum" sz="quarter" idx="12"/>
          </p:nvPr>
        </p:nvSpPr>
        <p:spPr/>
        <p:txBody>
          <a:bodyPr/>
          <a:lstStyle/>
          <a:p>
            <a:fld id="{0C27AA52-C9EE-4B7A-8ADC-97D6F759D828}" type="slidenum">
              <a:rPr lang="pl-PL" smtClean="0"/>
              <a:t>19</a:t>
            </a:fld>
            <a:endParaRPr lang="pl-PL"/>
          </a:p>
        </p:txBody>
      </p:sp>
      <p:sp>
        <p:nvSpPr>
          <p:cNvPr id="3" name="Symbol zastępczy stopki 2"/>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37588606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369332"/>
          </a:xfrm>
          <a:prstGeom prst="rect">
            <a:avLst/>
          </a:prstGeom>
          <a:noFill/>
        </p:spPr>
        <p:txBody>
          <a:bodyPr wrap="square" rtlCol="0">
            <a:spAutoFit/>
          </a:bodyPr>
          <a:lstStyle/>
          <a:p>
            <a:r>
              <a:rPr lang="pl-PL" dirty="0" smtClean="0"/>
              <a:t> </a:t>
            </a:r>
            <a:endParaRPr lang="pl-PL" dirty="0"/>
          </a:p>
        </p:txBody>
      </p:sp>
      <p:sp>
        <p:nvSpPr>
          <p:cNvPr id="6" name="pole tekstowe 5"/>
          <p:cNvSpPr txBox="1"/>
          <p:nvPr/>
        </p:nvSpPr>
        <p:spPr>
          <a:xfrm>
            <a:off x="971600" y="2294634"/>
            <a:ext cx="6552728" cy="830997"/>
          </a:xfrm>
          <a:prstGeom prst="rect">
            <a:avLst/>
          </a:prstGeom>
          <a:noFill/>
        </p:spPr>
        <p:txBody>
          <a:bodyPr wrap="square" rtlCol="0">
            <a:spAutoFit/>
          </a:bodyPr>
          <a:lstStyle/>
          <a:p>
            <a:r>
              <a:rPr lang="pl-PL" sz="2400" b="1" spc="300" dirty="0">
                <a:effectLst>
                  <a:outerShdw blurRad="38100" dist="38100" dir="2700000" algn="tl">
                    <a:srgbClr val="000000">
                      <a:alpha val="43137"/>
                    </a:srgbClr>
                  </a:outerShdw>
                </a:effectLst>
              </a:rPr>
              <a:t>Tolerancja, nietolerancja, akceptacja i obojętność</a:t>
            </a:r>
          </a:p>
        </p:txBody>
      </p:sp>
      <p:sp>
        <p:nvSpPr>
          <p:cNvPr id="7" name="Symbol zastępczy numeru slajdu 6"/>
          <p:cNvSpPr>
            <a:spLocks noGrp="1"/>
          </p:cNvSpPr>
          <p:nvPr>
            <p:ph type="sldNum" sz="quarter" idx="12"/>
          </p:nvPr>
        </p:nvSpPr>
        <p:spPr/>
        <p:txBody>
          <a:bodyPr/>
          <a:lstStyle/>
          <a:p>
            <a:fld id="{0C27AA52-C9EE-4B7A-8ADC-97D6F759D828}" type="slidenum">
              <a:rPr lang="pl-PL" smtClean="0"/>
              <a:t>2</a:t>
            </a:fld>
            <a:endParaRPr lang="pl-PL"/>
          </a:p>
        </p:txBody>
      </p:sp>
      <p:sp>
        <p:nvSpPr>
          <p:cNvPr id="3" name="Symbol zastępczy stopki 2"/>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32466646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460546"/>
            <a:ext cx="7272808" cy="4616648"/>
          </a:xfrm>
          <a:prstGeom prst="rect">
            <a:avLst/>
          </a:prstGeom>
          <a:noFill/>
        </p:spPr>
        <p:txBody>
          <a:bodyPr wrap="square" rtlCol="0">
            <a:spAutoFit/>
          </a:bodyPr>
          <a:lstStyle/>
          <a:p>
            <a:pPr marL="285750" indent="-285750">
              <a:buFont typeface="Wingdings" panose="05000000000000000000" pitchFamily="2" charset="2"/>
              <a:buChar char="§"/>
            </a:pPr>
            <a:r>
              <a:rPr lang="pl-PL" sz="2400" dirty="0" smtClean="0"/>
              <a:t>Uprzedzenia stają się sprzeczne z normami,</a:t>
            </a:r>
          </a:p>
          <a:p>
            <a:pPr marL="285750" indent="-285750">
              <a:buFont typeface="Wingdings" panose="05000000000000000000" pitchFamily="2" charset="2"/>
              <a:buChar char="§"/>
            </a:pPr>
            <a:r>
              <a:rPr lang="pl-PL" sz="2400" dirty="0" smtClean="0"/>
              <a:t>Przyjęcie tolerancyjnych praktyk wychowania dzieci,</a:t>
            </a:r>
          </a:p>
          <a:p>
            <a:pPr marL="285750" indent="-285750">
              <a:buFont typeface="Wingdings" panose="05000000000000000000" pitchFamily="2" charset="2"/>
              <a:buChar char="§"/>
            </a:pPr>
            <a:r>
              <a:rPr lang="pl-PL" sz="2400" dirty="0" smtClean="0"/>
              <a:t>Kontakty pomiędzy członkami różnych grup, bliski, nieformalny kontakt,</a:t>
            </a:r>
          </a:p>
          <a:p>
            <a:pPr marL="285750" indent="-285750">
              <a:buFont typeface="Wingdings" panose="05000000000000000000" pitchFamily="2" charset="2"/>
              <a:buChar char="§"/>
            </a:pPr>
            <a:r>
              <a:rPr lang="pl-PL" sz="2400" dirty="0" smtClean="0"/>
              <a:t>Tolerancja w środkach masowego przekazu, obraz pozytywnych postaw wobec innych grup,</a:t>
            </a:r>
          </a:p>
          <a:p>
            <a:pPr marL="285750" indent="-285750">
              <a:buFont typeface="Wingdings" panose="05000000000000000000" pitchFamily="2" charset="2"/>
              <a:buChar char="§"/>
            </a:pPr>
            <a:r>
              <a:rPr lang="pl-PL" sz="2400" dirty="0" smtClean="0"/>
              <a:t>Uczenie się o własnym dziedzictwie  religijnym i kulturowym,</a:t>
            </a:r>
          </a:p>
          <a:p>
            <a:pPr marL="285750" indent="-285750">
              <a:buFont typeface="Wingdings" panose="05000000000000000000" pitchFamily="2" charset="2"/>
              <a:buChar char="§"/>
            </a:pPr>
            <a:r>
              <a:rPr lang="pl-PL" sz="2400" dirty="0" smtClean="0"/>
              <a:t>Uznanie różnic i podobieństw wśród jednostek i grup</a:t>
            </a:r>
          </a:p>
          <a:p>
            <a:pPr marL="285750" indent="-285750">
              <a:buFont typeface="Wingdings" panose="05000000000000000000" pitchFamily="2" charset="2"/>
              <a:buChar char="§"/>
            </a:pPr>
            <a:r>
              <a:rPr lang="pl-PL" sz="2400" dirty="0" smtClean="0"/>
              <a:t>Niepowtarzalność człowieka – zrozumienie tego faktu,</a:t>
            </a:r>
          </a:p>
          <a:p>
            <a:pPr marL="285750" indent="-285750">
              <a:buFont typeface="Wingdings" panose="05000000000000000000" pitchFamily="2" charset="2"/>
              <a:buChar char="§"/>
            </a:pPr>
            <a:endParaRPr lang="pl-PL" dirty="0" smtClean="0"/>
          </a:p>
          <a:p>
            <a:pPr marL="285750" indent="-285750">
              <a:buFont typeface="Wingdings" panose="05000000000000000000" pitchFamily="2" charset="2"/>
              <a:buChar char="§"/>
            </a:pPr>
            <a:endParaRPr lang="pl-PL" dirty="0" smtClean="0"/>
          </a:p>
          <a:p>
            <a:r>
              <a:rPr lang="pl-PL" dirty="0" smtClean="0"/>
              <a:t> </a:t>
            </a:r>
            <a:endParaRPr lang="pl-PL" dirty="0"/>
          </a:p>
        </p:txBody>
      </p:sp>
      <p:sp>
        <p:nvSpPr>
          <p:cNvPr id="6" name="pole tekstowe 5"/>
          <p:cNvSpPr txBox="1"/>
          <p:nvPr/>
        </p:nvSpPr>
        <p:spPr>
          <a:xfrm>
            <a:off x="827584" y="1268760"/>
            <a:ext cx="6552728" cy="830997"/>
          </a:xfrm>
          <a:prstGeom prst="rect">
            <a:avLst/>
          </a:prstGeom>
          <a:noFill/>
        </p:spPr>
        <p:txBody>
          <a:bodyPr wrap="square" rtlCol="0">
            <a:spAutoFit/>
          </a:bodyPr>
          <a:lstStyle/>
          <a:p>
            <a:r>
              <a:rPr lang="pl-PL" sz="2400" b="1" spc="300" dirty="0">
                <a:effectLst>
                  <a:outerShdw blurRad="38100" dist="38100" dir="2700000" algn="tl">
                    <a:srgbClr val="000000">
                      <a:alpha val="43137"/>
                    </a:srgbClr>
                  </a:outerShdw>
                </a:effectLst>
              </a:rPr>
              <a:t>Kiedy może dojść do osłabienia uprzedzeń? </a:t>
            </a:r>
          </a:p>
        </p:txBody>
      </p:sp>
      <p:sp>
        <p:nvSpPr>
          <p:cNvPr id="7" name="Symbol zastępczy numeru slajdu 6"/>
          <p:cNvSpPr>
            <a:spLocks noGrp="1"/>
          </p:cNvSpPr>
          <p:nvPr>
            <p:ph type="sldNum" sz="quarter" idx="12"/>
          </p:nvPr>
        </p:nvSpPr>
        <p:spPr/>
        <p:txBody>
          <a:bodyPr/>
          <a:lstStyle/>
          <a:p>
            <a:fld id="{0C27AA52-C9EE-4B7A-8ADC-97D6F759D828}" type="slidenum">
              <a:rPr lang="pl-PL" smtClean="0"/>
              <a:t>20</a:t>
            </a:fld>
            <a:endParaRPr lang="pl-PL"/>
          </a:p>
        </p:txBody>
      </p:sp>
      <p:sp>
        <p:nvSpPr>
          <p:cNvPr id="3" name="Symbol zastępczy stopki 2"/>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1512704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30094" y="2348880"/>
            <a:ext cx="7272808" cy="4985980"/>
          </a:xfrm>
          <a:prstGeom prst="rect">
            <a:avLst/>
          </a:prstGeom>
          <a:noFill/>
        </p:spPr>
        <p:txBody>
          <a:bodyPr wrap="square" rtlCol="0">
            <a:spAutoFit/>
          </a:bodyPr>
          <a:lstStyle/>
          <a:p>
            <a:pPr marL="285750" indent="-285750">
              <a:buFont typeface="Wingdings" panose="05000000000000000000" pitchFamily="2" charset="2"/>
              <a:buChar char="§"/>
            </a:pPr>
            <a:r>
              <a:rPr lang="pl-PL" sz="2400" dirty="0" smtClean="0"/>
              <a:t>Budowanie świadomości różnorodności pochodzenia, cech i zwyczajów, którymi wyróżniają się inne grupy etniczne, kulturowe i religijne,</a:t>
            </a:r>
          </a:p>
          <a:p>
            <a:pPr marL="285750" indent="-285750">
              <a:buFont typeface="Wingdings" panose="05000000000000000000" pitchFamily="2" charset="2"/>
              <a:buChar char="§"/>
            </a:pPr>
            <a:r>
              <a:rPr lang="pl-PL" sz="2400" dirty="0" smtClean="0"/>
              <a:t>Poprawa samooceny i poczucia własnego bezpieczeństwa,</a:t>
            </a:r>
          </a:p>
          <a:p>
            <a:pPr marL="285750" indent="-285750">
              <a:buFont typeface="Wingdings" panose="05000000000000000000" pitchFamily="2" charset="2"/>
              <a:buChar char="§"/>
            </a:pPr>
            <a:r>
              <a:rPr lang="pl-PL" sz="2400" dirty="0" smtClean="0"/>
              <a:t>Rozwijanie umiejętności krytycznego myślenia,</a:t>
            </a:r>
          </a:p>
          <a:p>
            <a:pPr marL="285750" indent="-285750">
              <a:buFont typeface="Wingdings" panose="05000000000000000000" pitchFamily="2" charset="2"/>
              <a:buChar char="§"/>
            </a:pPr>
            <a:r>
              <a:rPr lang="pl-PL" sz="2400" dirty="0" smtClean="0"/>
              <a:t>Zrozumienie, że nadmierna generalizacja może prowadzić do stereotypów,</a:t>
            </a:r>
          </a:p>
          <a:p>
            <a:pPr marL="285750" indent="-285750">
              <a:buFont typeface="Wingdings" panose="05000000000000000000" pitchFamily="2" charset="2"/>
              <a:buChar char="§"/>
            </a:pPr>
            <a:r>
              <a:rPr lang="pl-PL" sz="2400" dirty="0" smtClean="0"/>
              <a:t>Rozwijanie empatii,</a:t>
            </a:r>
          </a:p>
          <a:p>
            <a:pPr marL="285750" indent="-285750">
              <a:buFont typeface="Wingdings" panose="05000000000000000000" pitchFamily="2" charset="2"/>
              <a:buChar char="§"/>
            </a:pPr>
            <a:r>
              <a:rPr lang="pl-PL" sz="2400" dirty="0" smtClean="0"/>
              <a:t>Analiza własnych </a:t>
            </a:r>
            <a:r>
              <a:rPr lang="pl-PL" sz="2400" dirty="0" err="1" smtClean="0"/>
              <a:t>zachowań</a:t>
            </a:r>
            <a:r>
              <a:rPr lang="pl-PL" sz="2400" dirty="0" smtClean="0"/>
              <a:t> wobec Innych,</a:t>
            </a:r>
          </a:p>
          <a:p>
            <a:pPr marL="285750" indent="-285750">
              <a:buFont typeface="Wingdings" panose="05000000000000000000" pitchFamily="2" charset="2"/>
              <a:buChar char="§"/>
            </a:pPr>
            <a:r>
              <a:rPr lang="pl-PL" sz="2400" dirty="0" smtClean="0"/>
              <a:t>Kontakty z ludźmi, którzy różnią się od nas.</a:t>
            </a:r>
          </a:p>
          <a:p>
            <a:pPr marL="285750" indent="-285750">
              <a:buFont typeface="Wingdings" panose="05000000000000000000" pitchFamily="2" charset="2"/>
              <a:buChar char="§"/>
            </a:pPr>
            <a:endParaRPr lang="pl-PL" dirty="0" smtClean="0"/>
          </a:p>
          <a:p>
            <a:pPr marL="285750" indent="-285750">
              <a:buFont typeface="Wingdings" panose="05000000000000000000" pitchFamily="2" charset="2"/>
              <a:buChar char="§"/>
            </a:pPr>
            <a:endParaRPr lang="pl-PL" dirty="0" smtClean="0"/>
          </a:p>
          <a:p>
            <a:r>
              <a:rPr lang="pl-PL" dirty="0" smtClean="0"/>
              <a:t> </a:t>
            </a:r>
            <a:endParaRPr lang="pl-PL" dirty="0"/>
          </a:p>
        </p:txBody>
      </p:sp>
      <p:sp>
        <p:nvSpPr>
          <p:cNvPr id="6" name="pole tekstowe 5"/>
          <p:cNvSpPr txBox="1"/>
          <p:nvPr/>
        </p:nvSpPr>
        <p:spPr>
          <a:xfrm>
            <a:off x="827584" y="1268760"/>
            <a:ext cx="6552728" cy="1200329"/>
          </a:xfrm>
          <a:prstGeom prst="rect">
            <a:avLst/>
          </a:prstGeom>
          <a:noFill/>
        </p:spPr>
        <p:txBody>
          <a:bodyPr wrap="square" rtlCol="0">
            <a:spAutoFit/>
          </a:bodyPr>
          <a:lstStyle/>
          <a:p>
            <a:r>
              <a:rPr lang="pl-PL" sz="2400" b="1" spc="300" dirty="0">
                <a:effectLst>
                  <a:outerShdw blurRad="38100" dist="38100" dir="2700000" algn="tl">
                    <a:srgbClr val="000000">
                      <a:alpha val="43137"/>
                    </a:srgbClr>
                  </a:outerShdw>
                </a:effectLst>
              </a:rPr>
              <a:t>Kiedy może dojść do osłabienia uprzedzeń? </a:t>
            </a:r>
          </a:p>
          <a:p>
            <a:endParaRPr lang="pl-PL" sz="2400" b="1" spc="300" dirty="0">
              <a:effectLst>
                <a:outerShdw blurRad="38100" dist="38100" dir="2700000" algn="tl">
                  <a:srgbClr val="000000">
                    <a:alpha val="43137"/>
                  </a:srgbClr>
                </a:outerShdw>
              </a:effectLst>
            </a:endParaRPr>
          </a:p>
        </p:txBody>
      </p:sp>
      <p:sp>
        <p:nvSpPr>
          <p:cNvPr id="3" name="Symbol zastępczy numeru slajdu 2"/>
          <p:cNvSpPr>
            <a:spLocks noGrp="1"/>
          </p:cNvSpPr>
          <p:nvPr>
            <p:ph type="sldNum" sz="quarter" idx="12"/>
          </p:nvPr>
        </p:nvSpPr>
        <p:spPr/>
        <p:txBody>
          <a:bodyPr/>
          <a:lstStyle/>
          <a:p>
            <a:fld id="{0C27AA52-C9EE-4B7A-8ADC-97D6F759D828}" type="slidenum">
              <a:rPr lang="pl-PL" smtClean="0"/>
              <a:t>21</a:t>
            </a:fld>
            <a:endParaRPr lang="pl-PL"/>
          </a:p>
        </p:txBody>
      </p:sp>
      <p:sp>
        <p:nvSpPr>
          <p:cNvPr id="5" name="Symbol zastępczy stopki 4"/>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38582270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204864"/>
            <a:ext cx="7272808" cy="2954655"/>
          </a:xfrm>
          <a:prstGeom prst="rect">
            <a:avLst/>
          </a:prstGeom>
          <a:noFill/>
        </p:spPr>
        <p:txBody>
          <a:bodyPr wrap="square" rtlCol="0">
            <a:spAutoFit/>
          </a:bodyPr>
          <a:lstStyle/>
          <a:p>
            <a:pPr marL="342900" indent="-342900">
              <a:buFont typeface="Wingdings" panose="05000000000000000000" pitchFamily="2" charset="2"/>
              <a:buChar char="§"/>
            </a:pPr>
            <a:r>
              <a:rPr lang="pl-PL" sz="2400" dirty="0" smtClean="0"/>
              <a:t>Kiedy </a:t>
            </a:r>
            <a:r>
              <a:rPr lang="pl-PL" sz="2400" dirty="0"/>
              <a:t>ludzie stają się od siebie zależni. Dzieje się to w sytuacjach, w których zmuszeni są oni do wzajemnej współpracy dla osiągnięcia wspólnego celu. Może wtedy dojść do osłabienia wrogich uczuć a także negatywnej </a:t>
            </a:r>
            <a:r>
              <a:rPr lang="pl-PL" sz="2400" dirty="0" err="1"/>
              <a:t>stereotypizacji</a:t>
            </a:r>
            <a:r>
              <a:rPr lang="pl-PL" sz="2400" dirty="0"/>
              <a:t>. </a:t>
            </a:r>
            <a:endParaRPr lang="pl-PL" sz="2400" dirty="0" smtClean="0"/>
          </a:p>
          <a:p>
            <a:pPr marL="342900" indent="-342900">
              <a:buFont typeface="Wingdings" panose="05000000000000000000" pitchFamily="2" charset="2"/>
              <a:buChar char="§"/>
            </a:pPr>
            <a:r>
              <a:rPr lang="pl-PL" sz="2400" dirty="0" smtClean="0"/>
              <a:t>Innym </a:t>
            </a:r>
            <a:r>
              <a:rPr lang="pl-PL" sz="2400" dirty="0"/>
              <a:t>czynnikiem jest podobieństwo do siebie w kategoriach statusu i władzy. </a:t>
            </a:r>
            <a:endParaRPr lang="pl-PL" dirty="0" smtClean="0"/>
          </a:p>
          <a:p>
            <a:r>
              <a:rPr lang="pl-PL" dirty="0" smtClean="0"/>
              <a:t> </a:t>
            </a:r>
            <a:endParaRPr lang="pl-PL" dirty="0"/>
          </a:p>
        </p:txBody>
      </p:sp>
      <p:sp>
        <p:nvSpPr>
          <p:cNvPr id="6" name="pole tekstowe 5"/>
          <p:cNvSpPr txBox="1"/>
          <p:nvPr/>
        </p:nvSpPr>
        <p:spPr>
          <a:xfrm>
            <a:off x="827584" y="1268760"/>
            <a:ext cx="6552728" cy="830997"/>
          </a:xfrm>
          <a:prstGeom prst="rect">
            <a:avLst/>
          </a:prstGeom>
          <a:noFill/>
        </p:spPr>
        <p:txBody>
          <a:bodyPr wrap="square" rtlCol="0">
            <a:spAutoFit/>
          </a:bodyPr>
          <a:lstStyle/>
          <a:p>
            <a:r>
              <a:rPr lang="pl-PL" sz="2400" b="1" spc="300" dirty="0">
                <a:effectLst>
                  <a:outerShdw blurRad="38100" dist="38100" dir="2700000" algn="tl">
                    <a:srgbClr val="000000">
                      <a:alpha val="43137"/>
                    </a:srgbClr>
                  </a:outerShdw>
                </a:effectLst>
              </a:rPr>
              <a:t>Kiedy może dojść do osłabienia uprzedzeń? </a:t>
            </a:r>
          </a:p>
        </p:txBody>
      </p:sp>
      <p:sp>
        <p:nvSpPr>
          <p:cNvPr id="3" name="Symbol zastępczy numeru slajdu 2"/>
          <p:cNvSpPr>
            <a:spLocks noGrp="1"/>
          </p:cNvSpPr>
          <p:nvPr>
            <p:ph type="sldNum" sz="quarter" idx="12"/>
          </p:nvPr>
        </p:nvSpPr>
        <p:spPr/>
        <p:txBody>
          <a:bodyPr/>
          <a:lstStyle/>
          <a:p>
            <a:fld id="{0C27AA52-C9EE-4B7A-8ADC-97D6F759D828}" type="slidenum">
              <a:rPr lang="pl-PL" smtClean="0"/>
              <a:t>22</a:t>
            </a:fld>
            <a:endParaRPr lang="pl-PL"/>
          </a:p>
        </p:txBody>
      </p:sp>
      <p:sp>
        <p:nvSpPr>
          <p:cNvPr id="5" name="Symbol zastępczy stopki 4"/>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31311333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204864"/>
            <a:ext cx="7272808" cy="3231654"/>
          </a:xfrm>
          <a:prstGeom prst="rect">
            <a:avLst/>
          </a:prstGeom>
          <a:noFill/>
        </p:spPr>
        <p:txBody>
          <a:bodyPr wrap="square" rtlCol="0">
            <a:spAutoFit/>
          </a:bodyPr>
          <a:lstStyle/>
          <a:p>
            <a:pPr marL="342900" indent="-342900">
              <a:buFont typeface="Wingdings" panose="05000000000000000000" pitchFamily="2" charset="2"/>
              <a:buChar char="§"/>
            </a:pPr>
            <a:r>
              <a:rPr lang="pl-PL" sz="2400" dirty="0"/>
              <a:t>P</a:t>
            </a:r>
            <a:r>
              <a:rPr lang="pl-PL" sz="2400" dirty="0" smtClean="0"/>
              <a:t>oprzez </a:t>
            </a:r>
            <a:r>
              <a:rPr lang="pl-PL" sz="2400" dirty="0"/>
              <a:t>przyjacielskie interakcje z wieloma członkami innej grupy możemy dojść do wniosku, że nasze dotychczasowe przekonania o jej członkach nie były słuszne. Kontakt doprowadza do osłabienia uprzedzeń, natomiast normy społeczne mogą zostać wprzęgnięte w proces motywowania ludzi do zbliżenia się ku członkom grupy obcej (</a:t>
            </a:r>
            <a:r>
              <a:rPr lang="pl-PL" sz="2400" i="1" dirty="0"/>
              <a:t>Aronson, Wilson, </a:t>
            </a:r>
            <a:r>
              <a:rPr lang="pl-PL" sz="2400" i="1" dirty="0" err="1"/>
              <a:t>Akert</a:t>
            </a:r>
            <a:r>
              <a:rPr lang="pl-PL" sz="2400" i="1" dirty="0"/>
              <a:t>, 1997</a:t>
            </a:r>
            <a:r>
              <a:rPr lang="pl-PL" sz="2400" dirty="0"/>
              <a:t>).</a:t>
            </a:r>
            <a:endParaRPr lang="pl-PL" dirty="0" smtClean="0"/>
          </a:p>
          <a:p>
            <a:pPr marL="285750" indent="-285750">
              <a:buFont typeface="Wingdings" panose="05000000000000000000" pitchFamily="2" charset="2"/>
              <a:buChar char="§"/>
            </a:pPr>
            <a:endParaRPr lang="pl-PL" dirty="0" smtClean="0"/>
          </a:p>
          <a:p>
            <a:r>
              <a:rPr lang="pl-PL" dirty="0" smtClean="0"/>
              <a:t> </a:t>
            </a:r>
            <a:endParaRPr lang="pl-PL" dirty="0"/>
          </a:p>
        </p:txBody>
      </p:sp>
      <p:sp>
        <p:nvSpPr>
          <p:cNvPr id="6" name="pole tekstowe 5"/>
          <p:cNvSpPr txBox="1"/>
          <p:nvPr/>
        </p:nvSpPr>
        <p:spPr>
          <a:xfrm>
            <a:off x="827584" y="1268760"/>
            <a:ext cx="6552728" cy="830997"/>
          </a:xfrm>
          <a:prstGeom prst="rect">
            <a:avLst/>
          </a:prstGeom>
          <a:noFill/>
        </p:spPr>
        <p:txBody>
          <a:bodyPr wrap="square" rtlCol="0">
            <a:spAutoFit/>
          </a:bodyPr>
          <a:lstStyle/>
          <a:p>
            <a:r>
              <a:rPr lang="pl-PL" sz="2400" b="1" spc="300" dirty="0">
                <a:effectLst>
                  <a:outerShdw blurRad="38100" dist="38100" dir="2700000" algn="tl">
                    <a:srgbClr val="000000">
                      <a:alpha val="43137"/>
                    </a:srgbClr>
                  </a:outerShdw>
                </a:effectLst>
              </a:rPr>
              <a:t>Kiedy może dojść do osłabienia uprzedzeń? </a:t>
            </a:r>
          </a:p>
        </p:txBody>
      </p:sp>
      <p:sp>
        <p:nvSpPr>
          <p:cNvPr id="3" name="Symbol zastępczy numeru slajdu 2"/>
          <p:cNvSpPr>
            <a:spLocks noGrp="1"/>
          </p:cNvSpPr>
          <p:nvPr>
            <p:ph type="sldNum" sz="quarter" idx="12"/>
          </p:nvPr>
        </p:nvSpPr>
        <p:spPr/>
        <p:txBody>
          <a:bodyPr/>
          <a:lstStyle/>
          <a:p>
            <a:fld id="{0C27AA52-C9EE-4B7A-8ADC-97D6F759D828}" type="slidenum">
              <a:rPr lang="pl-PL" smtClean="0"/>
              <a:t>23</a:t>
            </a:fld>
            <a:endParaRPr lang="pl-PL"/>
          </a:p>
        </p:txBody>
      </p:sp>
      <p:sp>
        <p:nvSpPr>
          <p:cNvPr id="5" name="Symbol zastępczy stopki 4"/>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40572330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683568" y="2204864"/>
            <a:ext cx="7272808" cy="1938992"/>
          </a:xfrm>
          <a:prstGeom prst="rect">
            <a:avLst/>
          </a:prstGeom>
          <a:noFill/>
        </p:spPr>
        <p:txBody>
          <a:bodyPr wrap="square" rtlCol="0">
            <a:spAutoFit/>
          </a:bodyPr>
          <a:lstStyle/>
          <a:p>
            <a:r>
              <a:rPr lang="pl-PL" sz="2400" dirty="0" smtClean="0"/>
              <a:t>Mechanizmy kształtowania </a:t>
            </a:r>
            <a:r>
              <a:rPr lang="pl-PL" sz="2400" dirty="0"/>
              <a:t>się postaw </a:t>
            </a:r>
            <a:r>
              <a:rPr lang="pl-PL" sz="2400" dirty="0" smtClean="0"/>
              <a:t>na podstawie teorii komunikacji </a:t>
            </a:r>
          </a:p>
          <a:p>
            <a:endParaRPr lang="pl-PL" sz="2400" dirty="0"/>
          </a:p>
          <a:p>
            <a:r>
              <a:rPr lang="pl-PL" sz="2400" dirty="0"/>
              <a:t>NADAWCA ---------&gt; PRZEKAZ ---------&gt; KANAŁ ---------&gt; ODBIORCA</a:t>
            </a:r>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smtClean="0">
                <a:effectLst>
                  <a:outerShdw blurRad="38100" dist="38100" dir="2700000" algn="tl">
                    <a:srgbClr val="000000">
                      <a:alpha val="43137"/>
                    </a:srgbClr>
                  </a:outerShdw>
                </a:effectLst>
              </a:rPr>
              <a:t>Kształtowanie postaw tolerancji</a:t>
            </a:r>
            <a:endParaRPr lang="pl-PL" sz="2400" b="1" spc="300" dirty="0">
              <a:effectLst>
                <a:outerShdw blurRad="38100" dist="38100" dir="2700000" algn="tl">
                  <a:srgbClr val="000000">
                    <a:alpha val="43137"/>
                  </a:srgbClr>
                </a:outerShdw>
              </a:effectLst>
            </a:endParaRPr>
          </a:p>
        </p:txBody>
      </p:sp>
      <p:sp>
        <p:nvSpPr>
          <p:cNvPr id="3" name="Symbol zastępczy numeru slajdu 2"/>
          <p:cNvSpPr>
            <a:spLocks noGrp="1"/>
          </p:cNvSpPr>
          <p:nvPr>
            <p:ph type="sldNum" sz="quarter" idx="12"/>
          </p:nvPr>
        </p:nvSpPr>
        <p:spPr/>
        <p:txBody>
          <a:bodyPr/>
          <a:lstStyle/>
          <a:p>
            <a:fld id="{0C27AA52-C9EE-4B7A-8ADC-97D6F759D828}" type="slidenum">
              <a:rPr lang="pl-PL" smtClean="0"/>
              <a:t>24</a:t>
            </a:fld>
            <a:endParaRPr lang="pl-PL"/>
          </a:p>
        </p:txBody>
      </p:sp>
      <p:sp>
        <p:nvSpPr>
          <p:cNvPr id="5" name="Symbol zastępczy stopki 4"/>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17460597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204864"/>
            <a:ext cx="7272808" cy="3323987"/>
          </a:xfrm>
          <a:prstGeom prst="rect">
            <a:avLst/>
          </a:prstGeom>
          <a:noFill/>
        </p:spPr>
        <p:txBody>
          <a:bodyPr wrap="square" rtlCol="0">
            <a:spAutoFit/>
          </a:bodyPr>
          <a:lstStyle/>
          <a:p>
            <a:r>
              <a:rPr lang="pl-PL" sz="2400" b="1" dirty="0" smtClean="0"/>
              <a:t>N </a:t>
            </a:r>
            <a:r>
              <a:rPr lang="pl-PL" sz="2400" b="1" dirty="0"/>
              <a:t>a d a w c </a:t>
            </a:r>
            <a:r>
              <a:rPr lang="pl-PL" sz="2400" b="1" dirty="0" smtClean="0"/>
              <a:t>a</a:t>
            </a:r>
          </a:p>
          <a:p>
            <a:r>
              <a:rPr lang="pl-PL" sz="2400" dirty="0" smtClean="0"/>
              <a:t>nadawcami </a:t>
            </a:r>
            <a:r>
              <a:rPr lang="pl-PL" sz="2400" dirty="0"/>
              <a:t>są rodzice, </a:t>
            </a:r>
            <a:r>
              <a:rPr lang="pl-PL" sz="2400" dirty="0" smtClean="0"/>
              <a:t>wychowawcy, autorzy </a:t>
            </a:r>
            <a:r>
              <a:rPr lang="pl-PL" sz="2400" dirty="0"/>
              <a:t>książek, filmów. </a:t>
            </a:r>
            <a:endParaRPr lang="pl-PL" sz="2400" dirty="0" smtClean="0"/>
          </a:p>
          <a:p>
            <a:r>
              <a:rPr lang="pl-PL" sz="2400" dirty="0" smtClean="0"/>
              <a:t>Wszyscy </a:t>
            </a:r>
            <a:r>
              <a:rPr lang="pl-PL" sz="2400" dirty="0"/>
              <a:t>w sposób zamierzony lub nie, </a:t>
            </a:r>
            <a:r>
              <a:rPr lang="pl-PL" sz="2400" dirty="0" smtClean="0"/>
              <a:t>świadomy lub </a:t>
            </a:r>
            <a:r>
              <a:rPr lang="pl-PL" sz="2400" dirty="0"/>
              <a:t>mniej świadomy przekazują pewne postawy innym osobom. </a:t>
            </a:r>
            <a:endParaRPr lang="pl-PL" sz="2400" dirty="0" smtClean="0"/>
          </a:p>
          <a:p>
            <a:r>
              <a:rPr lang="pl-PL" sz="2400" dirty="0" smtClean="0"/>
              <a:t>Nadawca ma istotne znaczenie dla </a:t>
            </a:r>
            <a:r>
              <a:rPr lang="pl-PL" sz="2400" dirty="0"/>
              <a:t>procesu kształtowania się postaw.</a:t>
            </a:r>
          </a:p>
          <a:p>
            <a:endParaRPr lang="pl-PL" dirty="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smtClean="0">
                <a:effectLst>
                  <a:outerShdw blurRad="38100" dist="38100" dir="2700000" algn="tl">
                    <a:srgbClr val="000000">
                      <a:alpha val="43137"/>
                    </a:srgbClr>
                  </a:outerShdw>
                </a:effectLst>
              </a:rPr>
              <a:t>Kształtowanie postaw tolerancji</a:t>
            </a:r>
            <a:endParaRPr lang="pl-PL" sz="2400" b="1" spc="300" dirty="0">
              <a:effectLst>
                <a:outerShdw blurRad="38100" dist="38100" dir="2700000" algn="tl">
                  <a:srgbClr val="000000">
                    <a:alpha val="43137"/>
                  </a:srgbClr>
                </a:outerShdw>
              </a:effectLst>
            </a:endParaRPr>
          </a:p>
        </p:txBody>
      </p:sp>
      <p:sp>
        <p:nvSpPr>
          <p:cNvPr id="3" name="Symbol zastępczy numeru slajdu 2"/>
          <p:cNvSpPr>
            <a:spLocks noGrp="1"/>
          </p:cNvSpPr>
          <p:nvPr>
            <p:ph type="sldNum" sz="quarter" idx="12"/>
          </p:nvPr>
        </p:nvSpPr>
        <p:spPr/>
        <p:txBody>
          <a:bodyPr/>
          <a:lstStyle/>
          <a:p>
            <a:fld id="{0C27AA52-C9EE-4B7A-8ADC-97D6F759D828}" type="slidenum">
              <a:rPr lang="pl-PL" smtClean="0"/>
              <a:t>25</a:t>
            </a:fld>
            <a:endParaRPr lang="pl-PL"/>
          </a:p>
        </p:txBody>
      </p:sp>
      <p:sp>
        <p:nvSpPr>
          <p:cNvPr id="5" name="Symbol zastępczy stopki 4"/>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247728187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82836" y="2204864"/>
            <a:ext cx="7272808" cy="1569660"/>
          </a:xfrm>
          <a:prstGeom prst="rect">
            <a:avLst/>
          </a:prstGeom>
          <a:noFill/>
        </p:spPr>
        <p:txBody>
          <a:bodyPr wrap="square" rtlCol="0">
            <a:spAutoFit/>
          </a:bodyPr>
          <a:lstStyle/>
          <a:p>
            <a:r>
              <a:rPr lang="pl-PL" sz="2400" dirty="0"/>
              <a:t>Duże znaczenie ma też </a:t>
            </a:r>
            <a:r>
              <a:rPr lang="pl-PL" sz="2400" dirty="0" smtClean="0"/>
              <a:t>atrakcyjność fizyczna </a:t>
            </a:r>
            <a:r>
              <a:rPr lang="pl-PL" sz="2400" dirty="0"/>
              <a:t>nadawcy. Jeżeli jest ekspertem w jakiejś dziedzinie, posiada tytuł </a:t>
            </a:r>
            <a:r>
              <a:rPr lang="pl-PL" sz="2400" dirty="0" smtClean="0"/>
              <a:t>naukowy zwiększa </a:t>
            </a:r>
            <a:r>
              <a:rPr lang="pl-PL" sz="2400" dirty="0"/>
              <a:t>to szybkość, siłę i trwałość kształtowanej postawy.</a:t>
            </a:r>
            <a:r>
              <a:rPr lang="pl-PL" dirty="0" smtClean="0"/>
              <a:t> </a:t>
            </a:r>
            <a:endParaRPr lang="pl-PL" dirty="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a:effectLst>
                  <a:outerShdw blurRad="38100" dist="38100" dir="2700000" algn="tl">
                    <a:srgbClr val="000000">
                      <a:alpha val="43137"/>
                    </a:srgbClr>
                  </a:outerShdw>
                </a:effectLst>
              </a:rPr>
              <a:t>Kształtowanie postaw tolerancji</a:t>
            </a:r>
          </a:p>
        </p:txBody>
      </p:sp>
      <p:sp>
        <p:nvSpPr>
          <p:cNvPr id="3" name="Symbol zastępczy numeru slajdu 2"/>
          <p:cNvSpPr>
            <a:spLocks noGrp="1"/>
          </p:cNvSpPr>
          <p:nvPr>
            <p:ph type="sldNum" sz="quarter" idx="12"/>
          </p:nvPr>
        </p:nvSpPr>
        <p:spPr/>
        <p:txBody>
          <a:bodyPr/>
          <a:lstStyle/>
          <a:p>
            <a:fld id="{0C27AA52-C9EE-4B7A-8ADC-97D6F759D828}" type="slidenum">
              <a:rPr lang="pl-PL" smtClean="0"/>
              <a:t>26</a:t>
            </a:fld>
            <a:endParaRPr lang="pl-PL"/>
          </a:p>
        </p:txBody>
      </p:sp>
      <p:sp>
        <p:nvSpPr>
          <p:cNvPr id="5" name="Symbol zastępczy stopki 4"/>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56130690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204864"/>
            <a:ext cx="7272808" cy="3416320"/>
          </a:xfrm>
          <a:prstGeom prst="rect">
            <a:avLst/>
          </a:prstGeom>
          <a:noFill/>
        </p:spPr>
        <p:txBody>
          <a:bodyPr wrap="square" rtlCol="0">
            <a:spAutoFit/>
          </a:bodyPr>
          <a:lstStyle/>
          <a:p>
            <a:r>
              <a:rPr lang="pl-PL" sz="2400" b="1" spc="300" dirty="0" smtClean="0"/>
              <a:t>Przekaz </a:t>
            </a:r>
          </a:p>
          <a:p>
            <a:r>
              <a:rPr lang="pl-PL" sz="2400" dirty="0" smtClean="0"/>
              <a:t>musi </a:t>
            </a:r>
            <a:r>
              <a:rPr lang="pl-PL" sz="2400" dirty="0"/>
              <a:t>łączyć racjonalną argumentację z ekspresją emocjonalną. </a:t>
            </a:r>
            <a:r>
              <a:rPr lang="pl-PL" sz="2400" dirty="0" smtClean="0"/>
              <a:t>Na skuteczność przekazu, a </a:t>
            </a:r>
            <a:r>
              <a:rPr lang="pl-PL" sz="2400" dirty="0"/>
              <a:t>tym </a:t>
            </a:r>
            <a:r>
              <a:rPr lang="pl-PL" sz="2400" dirty="0" smtClean="0"/>
              <a:t>samym skuteczność w  kształtowaniu, wzmacnianiu </a:t>
            </a:r>
            <a:r>
              <a:rPr lang="pl-PL" sz="2400" dirty="0"/>
              <a:t>lub </a:t>
            </a:r>
            <a:r>
              <a:rPr lang="pl-PL" sz="2400" dirty="0" smtClean="0"/>
              <a:t>osłabianiu danej postawy , ma wpływ:</a:t>
            </a:r>
            <a:endParaRPr lang="pl-PL" sz="2400" dirty="0"/>
          </a:p>
          <a:p>
            <a:r>
              <a:rPr lang="pl-PL" sz="2400" dirty="0"/>
              <a:t>• najistotniejsze części argumentacji są powtarzane;</a:t>
            </a:r>
          </a:p>
          <a:p>
            <a:r>
              <a:rPr lang="pl-PL" sz="2400" dirty="0"/>
              <a:t>• są formułowane </a:t>
            </a:r>
            <a:r>
              <a:rPr lang="pl-PL" sz="2400" dirty="0" smtClean="0"/>
              <a:t>wnioski,</a:t>
            </a:r>
          </a:p>
          <a:p>
            <a:r>
              <a:rPr lang="pl-PL" sz="2400" dirty="0" smtClean="0"/>
              <a:t>• </a:t>
            </a:r>
            <a:r>
              <a:rPr lang="pl-PL" sz="2400" dirty="0"/>
              <a:t>występuje takie rozmieszczenie treści w przekazie, by </a:t>
            </a:r>
            <a:r>
              <a:rPr lang="pl-PL" sz="2400" dirty="0" smtClean="0"/>
              <a:t>główny </a:t>
            </a:r>
            <a:r>
              <a:rPr lang="pl-PL" sz="2400" dirty="0"/>
              <a:t>element </a:t>
            </a:r>
            <a:r>
              <a:rPr lang="pl-PL" sz="2400" dirty="0" smtClean="0"/>
              <a:t>był umieszczony </a:t>
            </a:r>
            <a:r>
              <a:rPr lang="pl-PL" sz="2400" dirty="0"/>
              <a:t>na początku.</a:t>
            </a:r>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smtClean="0">
                <a:effectLst>
                  <a:outerShdw blurRad="38100" dist="38100" dir="2700000" algn="tl">
                    <a:srgbClr val="000000">
                      <a:alpha val="43137"/>
                    </a:srgbClr>
                  </a:outerShdw>
                </a:effectLst>
              </a:rPr>
              <a:t>Kształtowanie postaw tolerancji</a:t>
            </a:r>
            <a:endParaRPr lang="pl-PL" sz="2400" b="1" spc="300" dirty="0">
              <a:effectLst>
                <a:outerShdw blurRad="38100" dist="38100" dir="2700000" algn="tl">
                  <a:srgbClr val="000000">
                    <a:alpha val="43137"/>
                  </a:srgbClr>
                </a:outerShdw>
              </a:effectLst>
            </a:endParaRPr>
          </a:p>
        </p:txBody>
      </p:sp>
      <p:sp>
        <p:nvSpPr>
          <p:cNvPr id="3" name="Symbol zastępczy numeru slajdu 2"/>
          <p:cNvSpPr>
            <a:spLocks noGrp="1"/>
          </p:cNvSpPr>
          <p:nvPr>
            <p:ph type="sldNum" sz="quarter" idx="12"/>
          </p:nvPr>
        </p:nvSpPr>
        <p:spPr/>
        <p:txBody>
          <a:bodyPr/>
          <a:lstStyle/>
          <a:p>
            <a:fld id="{0C27AA52-C9EE-4B7A-8ADC-97D6F759D828}" type="slidenum">
              <a:rPr lang="pl-PL" smtClean="0"/>
              <a:t>27</a:t>
            </a:fld>
            <a:endParaRPr lang="pl-PL"/>
          </a:p>
        </p:txBody>
      </p:sp>
      <p:sp>
        <p:nvSpPr>
          <p:cNvPr id="5" name="Symbol zastępczy stopki 4"/>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377829903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5" name="Symbol zastępczy stopki 4"/>
          <p:cNvSpPr>
            <a:spLocks noGrp="1"/>
          </p:cNvSpPr>
          <p:nvPr>
            <p:ph type="ftr" sz="quarter" idx="11"/>
          </p:nvPr>
        </p:nvSpPr>
        <p:spPr/>
        <p:txBody>
          <a:bodyPr/>
          <a:lstStyle/>
          <a:p>
            <a:r>
              <a:rPr lang="pl-PL" smtClean="0"/>
              <a:t>Wilamowice, Czerwiec 2017r.</a:t>
            </a:r>
            <a:endParaRPr lang="pl-PL"/>
          </a:p>
        </p:txBody>
      </p:sp>
      <p:sp>
        <p:nvSpPr>
          <p:cNvPr id="3" name="Symbol zastępczy numeru slajdu 2"/>
          <p:cNvSpPr>
            <a:spLocks noGrp="1"/>
          </p:cNvSpPr>
          <p:nvPr>
            <p:ph type="sldNum" sz="quarter" idx="12"/>
          </p:nvPr>
        </p:nvSpPr>
        <p:spPr/>
        <p:txBody>
          <a:bodyPr/>
          <a:lstStyle/>
          <a:p>
            <a:fld id="{0C27AA52-C9EE-4B7A-8ADC-97D6F759D828}" type="slidenum">
              <a:rPr lang="pl-PL" smtClean="0"/>
              <a:t>28</a:t>
            </a:fld>
            <a:endParaRPr lang="pl-PL"/>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32856"/>
            <a:ext cx="7488832" cy="4062651"/>
          </a:xfrm>
          <a:prstGeom prst="rect">
            <a:avLst/>
          </a:prstGeom>
          <a:noFill/>
        </p:spPr>
        <p:txBody>
          <a:bodyPr wrap="square" rtlCol="0">
            <a:spAutoFit/>
          </a:bodyPr>
          <a:lstStyle/>
          <a:p>
            <a:r>
              <a:rPr lang="pl-PL" sz="2400" b="1" spc="300" dirty="0" smtClean="0"/>
              <a:t>Kanał</a:t>
            </a:r>
          </a:p>
          <a:p>
            <a:r>
              <a:rPr lang="pl-PL" sz="2400" dirty="0" smtClean="0"/>
              <a:t>Czyli rodzaj przekazywanej informacji.</a:t>
            </a:r>
          </a:p>
          <a:p>
            <a:r>
              <a:rPr lang="pl-PL" sz="2400" dirty="0" smtClean="0"/>
              <a:t>Mamy przekaz masowy i przekaz interpersonalny.</a:t>
            </a:r>
            <a:endParaRPr lang="pl-PL" sz="2400" dirty="0"/>
          </a:p>
          <a:p>
            <a:r>
              <a:rPr lang="pl-PL" sz="2400" b="1" dirty="0" smtClean="0"/>
              <a:t>Przekaz masowy – </a:t>
            </a:r>
            <a:r>
              <a:rPr lang="pl-PL" sz="2400" dirty="0" smtClean="0"/>
              <a:t>przepływ informacji jednokierunkowy (np. mass media), skuteczny w kształtowaniu </a:t>
            </a:r>
            <a:r>
              <a:rPr lang="pl-PL" sz="2400" dirty="0"/>
              <a:t>się postaw operuje </a:t>
            </a:r>
            <a:r>
              <a:rPr lang="pl-PL" sz="2400" dirty="0" smtClean="0"/>
              <a:t>bowiem nowoczesną </a:t>
            </a:r>
            <a:r>
              <a:rPr lang="pl-PL" sz="2400" dirty="0"/>
              <a:t>technologią, wiedzą psychologiczną i nie zawsze etycznymi </a:t>
            </a:r>
            <a:r>
              <a:rPr lang="pl-PL" sz="2400" dirty="0" smtClean="0"/>
              <a:t>sposobami, np</a:t>
            </a:r>
            <a:r>
              <a:rPr lang="pl-PL" sz="2400" dirty="0"/>
              <a:t>. przekaz na poziomie </a:t>
            </a:r>
            <a:r>
              <a:rPr lang="pl-PL" sz="2400" dirty="0" smtClean="0"/>
              <a:t>podprogowym.</a:t>
            </a:r>
            <a:endParaRPr lang="pl-PL" sz="2400" dirty="0"/>
          </a:p>
          <a:p>
            <a:pPr lvl="0"/>
            <a:r>
              <a:rPr lang="pl-PL" sz="2400" b="1" dirty="0"/>
              <a:t>Przekaz interpersonalny </a:t>
            </a:r>
            <a:r>
              <a:rPr lang="pl-PL" sz="2400" dirty="0"/>
              <a:t>– to relacja „twarzą w twarz”, dodatkowym czynnikiem przekazu jest język ciała.</a:t>
            </a:r>
          </a:p>
          <a:p>
            <a:endParaRPr lang="pl-PL" dirty="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smtClean="0">
                <a:effectLst>
                  <a:outerShdw blurRad="38100" dist="38100" dir="2700000" algn="tl">
                    <a:srgbClr val="000000">
                      <a:alpha val="43137"/>
                    </a:srgbClr>
                  </a:outerShdw>
                </a:effectLst>
              </a:rPr>
              <a:t>Kształtowanie postaw tolerancji</a:t>
            </a:r>
            <a:endParaRPr lang="pl-PL" sz="2400" b="1" spc="3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7874435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204864"/>
            <a:ext cx="7272808" cy="3416320"/>
          </a:xfrm>
          <a:prstGeom prst="rect">
            <a:avLst/>
          </a:prstGeom>
          <a:noFill/>
        </p:spPr>
        <p:txBody>
          <a:bodyPr wrap="square" rtlCol="0">
            <a:spAutoFit/>
          </a:bodyPr>
          <a:lstStyle/>
          <a:p>
            <a:pPr lvl="0"/>
            <a:r>
              <a:rPr lang="pl-PL" sz="2400" b="1" spc="300" dirty="0" smtClean="0">
                <a:solidFill>
                  <a:prstClr val="black"/>
                </a:solidFill>
              </a:rPr>
              <a:t>Odbiorca</a:t>
            </a:r>
          </a:p>
          <a:p>
            <a:pPr lvl="0"/>
            <a:r>
              <a:rPr lang="pl-PL" sz="2400" dirty="0" smtClean="0">
                <a:solidFill>
                  <a:prstClr val="black"/>
                </a:solidFill>
              </a:rPr>
              <a:t>Ostatnie ogniwo w procesie komunikacji.</a:t>
            </a:r>
          </a:p>
          <a:p>
            <a:pPr lvl="0"/>
            <a:r>
              <a:rPr lang="pl-PL" sz="2400" dirty="0" smtClean="0">
                <a:solidFill>
                  <a:prstClr val="black"/>
                </a:solidFill>
              </a:rPr>
              <a:t>Postawy </a:t>
            </a:r>
            <a:r>
              <a:rPr lang="pl-PL" sz="2400" dirty="0">
                <a:solidFill>
                  <a:prstClr val="black"/>
                </a:solidFill>
              </a:rPr>
              <a:t>odbiorców skłaniają ich do wyboru </a:t>
            </a:r>
            <a:r>
              <a:rPr lang="pl-PL" sz="2400" dirty="0" smtClean="0">
                <a:solidFill>
                  <a:prstClr val="black"/>
                </a:solidFill>
              </a:rPr>
              <a:t>tych przekazów</a:t>
            </a:r>
            <a:r>
              <a:rPr lang="pl-PL" sz="2400" dirty="0">
                <a:solidFill>
                  <a:prstClr val="black"/>
                </a:solidFill>
              </a:rPr>
              <a:t>, które </a:t>
            </a:r>
            <a:r>
              <a:rPr lang="pl-PL" sz="2400" dirty="0" smtClean="0">
                <a:solidFill>
                  <a:prstClr val="black"/>
                </a:solidFill>
              </a:rPr>
              <a:t>są w </a:t>
            </a:r>
            <a:r>
              <a:rPr lang="pl-PL" sz="2400" dirty="0">
                <a:solidFill>
                  <a:prstClr val="black"/>
                </a:solidFill>
              </a:rPr>
              <a:t>jakimś stopniu zgodne z ich postawami. Te treści przekazów, które są niezgodne</a:t>
            </a:r>
          </a:p>
          <a:p>
            <a:pPr lvl="0"/>
            <a:r>
              <a:rPr lang="pl-PL" sz="2400" dirty="0">
                <a:solidFill>
                  <a:prstClr val="black"/>
                </a:solidFill>
              </a:rPr>
              <a:t>z postawami, zostają zapomniane lub odrzucone</a:t>
            </a:r>
            <a:r>
              <a:rPr lang="pl-PL" sz="2400" dirty="0" smtClean="0">
                <a:solidFill>
                  <a:prstClr val="black"/>
                </a:solidFill>
              </a:rPr>
              <a:t>.</a:t>
            </a:r>
          </a:p>
          <a:p>
            <a:pPr lvl="0"/>
            <a:r>
              <a:rPr lang="pl-PL" sz="2400" dirty="0" smtClean="0">
                <a:solidFill>
                  <a:prstClr val="black"/>
                </a:solidFill>
              </a:rPr>
              <a:t>Na postawy wpływ mają natomiast: wykształcenie, inteligencja, potrzeby jednostki, lęk, płeć, wiek, wpływ kultury, grupy społecznej.</a:t>
            </a:r>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smtClean="0">
                <a:effectLst>
                  <a:outerShdw blurRad="38100" dist="38100" dir="2700000" algn="tl">
                    <a:srgbClr val="000000">
                      <a:alpha val="43137"/>
                    </a:srgbClr>
                  </a:outerShdw>
                </a:effectLst>
              </a:rPr>
              <a:t>Kształtowanie postaw tolerancji</a:t>
            </a:r>
            <a:endParaRPr lang="pl-PL" sz="2400" b="1" spc="300" dirty="0">
              <a:effectLst>
                <a:outerShdw blurRad="38100" dist="38100" dir="2700000" algn="tl">
                  <a:srgbClr val="000000">
                    <a:alpha val="43137"/>
                  </a:srgbClr>
                </a:outerShdw>
              </a:effectLst>
            </a:endParaRPr>
          </a:p>
        </p:txBody>
      </p:sp>
      <p:sp>
        <p:nvSpPr>
          <p:cNvPr id="3" name="Symbol zastępczy numeru slajdu 2"/>
          <p:cNvSpPr>
            <a:spLocks noGrp="1"/>
          </p:cNvSpPr>
          <p:nvPr>
            <p:ph type="sldNum" sz="quarter" idx="12"/>
          </p:nvPr>
        </p:nvSpPr>
        <p:spPr/>
        <p:txBody>
          <a:bodyPr/>
          <a:lstStyle/>
          <a:p>
            <a:fld id="{0C27AA52-C9EE-4B7A-8ADC-97D6F759D828}" type="slidenum">
              <a:rPr lang="pl-PL" smtClean="0"/>
              <a:t>29</a:t>
            </a:fld>
            <a:endParaRPr lang="pl-PL"/>
          </a:p>
        </p:txBody>
      </p:sp>
      <p:sp>
        <p:nvSpPr>
          <p:cNvPr id="5" name="Symbol zastępczy stopki 4"/>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5976642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3139321"/>
          </a:xfrm>
          <a:prstGeom prst="rect">
            <a:avLst/>
          </a:prstGeom>
          <a:noFill/>
        </p:spPr>
        <p:txBody>
          <a:bodyPr wrap="square" rtlCol="0">
            <a:spAutoFit/>
          </a:bodyPr>
          <a:lstStyle/>
          <a:p>
            <a:pPr algn="just"/>
            <a:r>
              <a:rPr lang="pl-PL" sz="2400" b="1" dirty="0"/>
              <a:t>Tolerancja - </a:t>
            </a:r>
            <a:r>
              <a:rPr lang="pl-PL" sz="2400" dirty="0"/>
              <a:t>to wyrozumiałość objawiająca się w przyznawaniu innym prawa do posiadania jakichś poglądów oraz do określonego działania, pomimo odmienności własnych poglądów i własnego postępowania (</a:t>
            </a:r>
            <a:r>
              <a:rPr lang="pl-PL" sz="2400" i="1" dirty="0"/>
              <a:t>W. Okoń, Podstawy wykształcenia ogólnego, Warszawa 1982, s. 112).</a:t>
            </a:r>
          </a:p>
          <a:p>
            <a:endParaRPr lang="pl-PL" dirty="0" smtClean="0"/>
          </a:p>
          <a:p>
            <a:pPr marL="285750" indent="-285750">
              <a:buFont typeface="Wingdings" panose="05000000000000000000" pitchFamily="2" charset="2"/>
              <a:buChar char="§"/>
            </a:pPr>
            <a:endParaRPr lang="pl-PL" dirty="0" smtClean="0"/>
          </a:p>
          <a:p>
            <a:r>
              <a:rPr lang="pl-PL" dirty="0" smtClean="0"/>
              <a:t> </a:t>
            </a:r>
            <a:endParaRPr lang="pl-PL" dirty="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a:effectLst>
                  <a:outerShdw blurRad="38100" dist="38100" dir="2700000" algn="tl">
                    <a:srgbClr val="000000">
                      <a:alpha val="43137"/>
                    </a:srgbClr>
                  </a:outerShdw>
                </a:effectLst>
              </a:rPr>
              <a:t>Tolerancja</a:t>
            </a:r>
          </a:p>
        </p:txBody>
      </p:sp>
      <p:sp>
        <p:nvSpPr>
          <p:cNvPr id="7" name="Symbol zastępczy numeru slajdu 6"/>
          <p:cNvSpPr>
            <a:spLocks noGrp="1"/>
          </p:cNvSpPr>
          <p:nvPr>
            <p:ph type="sldNum" sz="quarter" idx="12"/>
          </p:nvPr>
        </p:nvSpPr>
        <p:spPr/>
        <p:txBody>
          <a:bodyPr/>
          <a:lstStyle/>
          <a:p>
            <a:fld id="{0C27AA52-C9EE-4B7A-8ADC-97D6F759D828}" type="slidenum">
              <a:rPr lang="pl-PL" smtClean="0"/>
              <a:t>3</a:t>
            </a:fld>
            <a:endParaRPr lang="pl-PL"/>
          </a:p>
        </p:txBody>
      </p:sp>
      <p:sp>
        <p:nvSpPr>
          <p:cNvPr id="3" name="Symbol zastępczy stopki 2"/>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4934274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47812" y="2204864"/>
            <a:ext cx="7272808" cy="3785652"/>
          </a:xfrm>
          <a:prstGeom prst="rect">
            <a:avLst/>
          </a:prstGeom>
          <a:noFill/>
        </p:spPr>
        <p:txBody>
          <a:bodyPr wrap="square" rtlCol="0">
            <a:spAutoFit/>
          </a:bodyPr>
          <a:lstStyle/>
          <a:p>
            <a:r>
              <a:rPr lang="pl-PL" sz="2000" b="1" dirty="0" smtClean="0"/>
              <a:t>Informacja  				System wartości</a:t>
            </a:r>
          </a:p>
          <a:p>
            <a:r>
              <a:rPr lang="pl-PL" sz="2000" b="1" dirty="0" smtClean="0"/>
              <a:t>o odmienności </a:t>
            </a:r>
          </a:p>
          <a:p>
            <a:r>
              <a:rPr lang="pl-PL" sz="4000" dirty="0" smtClean="0">
                <a:sym typeface="Wingdings"/>
              </a:rPr>
              <a:t>            </a:t>
            </a:r>
            <a:endParaRPr lang="pl-PL" sz="2000" dirty="0" smtClean="0"/>
          </a:p>
          <a:p>
            <a:pPr algn="ctr"/>
            <a:r>
              <a:rPr lang="pl-PL" sz="2000" b="1" dirty="0" smtClean="0"/>
              <a:t>PROCES KSZTAŁTOWANIA</a:t>
            </a:r>
          </a:p>
          <a:p>
            <a:pPr algn="ctr"/>
            <a:r>
              <a:rPr lang="pl-PL" sz="2000" b="1" dirty="0" smtClean="0"/>
              <a:t> POSTAW TOLERANCJI</a:t>
            </a:r>
          </a:p>
          <a:p>
            <a:endParaRPr lang="pl-PL" sz="2000" dirty="0" smtClean="0"/>
          </a:p>
          <a:p>
            <a:endParaRPr lang="pl-PL" sz="2000" dirty="0"/>
          </a:p>
          <a:p>
            <a:endParaRPr lang="pl-PL" sz="2000" dirty="0" smtClean="0"/>
          </a:p>
          <a:p>
            <a:endParaRPr lang="pl-PL" sz="2000" dirty="0"/>
          </a:p>
          <a:p>
            <a:r>
              <a:rPr lang="pl-PL" sz="2000" b="1" dirty="0" smtClean="0"/>
              <a:t>Kontakt osobisty 				Poprawne stosunki</a:t>
            </a:r>
          </a:p>
          <a:p>
            <a:r>
              <a:rPr lang="pl-PL" sz="2000" b="1" dirty="0" smtClean="0"/>
              <a:t>z osobą odmienną			</a:t>
            </a:r>
            <a:r>
              <a:rPr lang="pl-PL" sz="2000" b="1" dirty="0" err="1" smtClean="0"/>
              <a:t>interpersonlne</a:t>
            </a:r>
            <a:endParaRPr lang="pl-PL" sz="2000" b="1" dirty="0"/>
          </a:p>
        </p:txBody>
      </p:sp>
      <p:sp>
        <p:nvSpPr>
          <p:cNvPr id="6" name="pole tekstowe 5"/>
          <p:cNvSpPr txBox="1"/>
          <p:nvPr/>
        </p:nvSpPr>
        <p:spPr>
          <a:xfrm>
            <a:off x="827584" y="1268760"/>
            <a:ext cx="6552728" cy="830997"/>
          </a:xfrm>
          <a:prstGeom prst="rect">
            <a:avLst/>
          </a:prstGeom>
          <a:noFill/>
        </p:spPr>
        <p:txBody>
          <a:bodyPr wrap="square" rtlCol="0">
            <a:spAutoFit/>
          </a:bodyPr>
          <a:lstStyle/>
          <a:p>
            <a:r>
              <a:rPr lang="pl-PL" sz="2400" b="1" spc="300" dirty="0" smtClean="0">
                <a:effectLst>
                  <a:outerShdw blurRad="38100" dist="38100" dir="2700000" algn="tl">
                    <a:srgbClr val="000000">
                      <a:alpha val="43137"/>
                    </a:srgbClr>
                  </a:outerShdw>
                </a:effectLst>
              </a:rPr>
              <a:t>Model teoretyczny kształtowania postaw tolerancji</a:t>
            </a:r>
            <a:endParaRPr lang="pl-PL" sz="2400" b="1" spc="300" dirty="0">
              <a:effectLst>
                <a:outerShdw blurRad="38100" dist="38100" dir="2700000" algn="tl">
                  <a:srgbClr val="000000">
                    <a:alpha val="43137"/>
                  </a:srgbClr>
                </a:outerShdw>
              </a:effectLst>
            </a:endParaRPr>
          </a:p>
        </p:txBody>
      </p:sp>
      <p:sp>
        <p:nvSpPr>
          <p:cNvPr id="3" name="Symbol zastępczy numeru slajdu 2"/>
          <p:cNvSpPr>
            <a:spLocks noGrp="1"/>
          </p:cNvSpPr>
          <p:nvPr>
            <p:ph type="sldNum" sz="quarter" idx="12"/>
          </p:nvPr>
        </p:nvSpPr>
        <p:spPr/>
        <p:txBody>
          <a:bodyPr/>
          <a:lstStyle/>
          <a:p>
            <a:fld id="{0C27AA52-C9EE-4B7A-8ADC-97D6F759D828}" type="slidenum">
              <a:rPr lang="pl-PL" smtClean="0"/>
              <a:t>30</a:t>
            </a:fld>
            <a:endParaRPr lang="pl-PL"/>
          </a:p>
        </p:txBody>
      </p:sp>
      <p:sp>
        <p:nvSpPr>
          <p:cNvPr id="5" name="Symbol zastępczy stopki 4"/>
          <p:cNvSpPr>
            <a:spLocks noGrp="1"/>
          </p:cNvSpPr>
          <p:nvPr>
            <p:ph type="ftr" sz="quarter" idx="11"/>
          </p:nvPr>
        </p:nvSpPr>
        <p:spPr/>
        <p:txBody>
          <a:bodyPr/>
          <a:lstStyle/>
          <a:p>
            <a:r>
              <a:rPr lang="pl-PL" smtClean="0"/>
              <a:t>Wilamowice, Czerwiec 2017r.</a:t>
            </a:r>
            <a:endParaRPr lang="pl-PL"/>
          </a:p>
        </p:txBody>
      </p:sp>
      <p:sp>
        <p:nvSpPr>
          <p:cNvPr id="7" name="Strzałka w prawo 6"/>
          <p:cNvSpPr/>
          <p:nvPr/>
        </p:nvSpPr>
        <p:spPr>
          <a:xfrm rot="1874464">
            <a:off x="1983670" y="2701918"/>
            <a:ext cx="792088" cy="792088"/>
          </a:xfrm>
          <a:prstGeom prst="rightArrow">
            <a:avLst>
              <a:gd name="adj1" fmla="val 24346"/>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8236370">
            <a:off x="1995538" y="4253390"/>
            <a:ext cx="768350" cy="738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6787782">
            <a:off x="5395319" y="2732043"/>
            <a:ext cx="768350"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11076732">
            <a:off x="5395319" y="4440716"/>
            <a:ext cx="768350"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945866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204864"/>
            <a:ext cx="7272808" cy="3046988"/>
          </a:xfrm>
          <a:prstGeom prst="rect">
            <a:avLst/>
          </a:prstGeom>
          <a:noFill/>
        </p:spPr>
        <p:txBody>
          <a:bodyPr wrap="square" rtlCol="0">
            <a:spAutoFit/>
          </a:bodyPr>
          <a:lstStyle/>
          <a:p>
            <a:r>
              <a:rPr lang="pl-PL" sz="2400" dirty="0" smtClean="0"/>
              <a:t>Cele wychowawcze ważne z punktu widzenia kształtowania postaw tolerancji :</a:t>
            </a:r>
          </a:p>
          <a:p>
            <a:pPr marL="285750" indent="-285750">
              <a:buFont typeface="Wingdings" panose="05000000000000000000" pitchFamily="2" charset="2"/>
              <a:buChar char="§"/>
            </a:pPr>
            <a:r>
              <a:rPr lang="pl-PL" sz="2400" dirty="0" smtClean="0"/>
              <a:t>Stosunek do świata i wartości,</a:t>
            </a:r>
          </a:p>
          <a:p>
            <a:pPr marL="285750" indent="-285750">
              <a:buFont typeface="Wingdings" panose="05000000000000000000" pitchFamily="2" charset="2"/>
              <a:buChar char="§"/>
            </a:pPr>
            <a:r>
              <a:rPr lang="pl-PL" sz="2400" dirty="0" smtClean="0"/>
              <a:t>Stosunek do drugiego człowieka,</a:t>
            </a:r>
          </a:p>
          <a:p>
            <a:pPr marL="285750" indent="-285750">
              <a:buFont typeface="Wingdings" panose="05000000000000000000" pitchFamily="2" charset="2"/>
              <a:buChar char="§"/>
            </a:pPr>
            <a:r>
              <a:rPr lang="pl-PL" sz="2400" dirty="0" smtClean="0"/>
              <a:t>Stosunek do samego siebie,</a:t>
            </a:r>
          </a:p>
          <a:p>
            <a:pPr marL="285750" indent="-285750">
              <a:buFont typeface="Wingdings" panose="05000000000000000000" pitchFamily="2" charset="2"/>
              <a:buChar char="§"/>
            </a:pPr>
            <a:r>
              <a:rPr lang="pl-PL" sz="2400" dirty="0" smtClean="0"/>
              <a:t>Stosunek do świata kultury i społeczeństwa,</a:t>
            </a:r>
          </a:p>
          <a:p>
            <a:pPr marL="285750" indent="-285750">
              <a:buFont typeface="Wingdings" panose="05000000000000000000" pitchFamily="2" charset="2"/>
              <a:buChar char="§"/>
            </a:pPr>
            <a:r>
              <a:rPr lang="pl-PL" sz="2400" dirty="0" smtClean="0"/>
              <a:t>Stosunek do świata przyrody.</a:t>
            </a:r>
          </a:p>
          <a:p>
            <a:pPr marL="285750" indent="-285750">
              <a:buFont typeface="Wingdings" panose="05000000000000000000" pitchFamily="2" charset="2"/>
              <a:buChar char="§"/>
            </a:pPr>
            <a:endParaRPr lang="pl-PL" sz="2400" dirty="0" smtClean="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smtClean="0">
                <a:effectLst>
                  <a:outerShdw blurRad="38100" dist="38100" dir="2700000" algn="tl">
                    <a:srgbClr val="000000">
                      <a:alpha val="43137"/>
                    </a:srgbClr>
                  </a:outerShdw>
                </a:effectLst>
              </a:rPr>
              <a:t>Kształtowanie postaw tolerancji</a:t>
            </a:r>
            <a:endParaRPr lang="pl-PL" sz="2400" b="1" spc="300" dirty="0">
              <a:effectLst>
                <a:outerShdw blurRad="38100" dist="38100" dir="2700000" algn="tl">
                  <a:srgbClr val="000000">
                    <a:alpha val="43137"/>
                  </a:srgbClr>
                </a:outerShdw>
              </a:effectLst>
            </a:endParaRPr>
          </a:p>
        </p:txBody>
      </p:sp>
      <p:sp>
        <p:nvSpPr>
          <p:cNvPr id="3" name="Symbol zastępczy numeru slajdu 2"/>
          <p:cNvSpPr>
            <a:spLocks noGrp="1"/>
          </p:cNvSpPr>
          <p:nvPr>
            <p:ph type="sldNum" sz="quarter" idx="12"/>
          </p:nvPr>
        </p:nvSpPr>
        <p:spPr/>
        <p:txBody>
          <a:bodyPr/>
          <a:lstStyle/>
          <a:p>
            <a:fld id="{0C27AA52-C9EE-4B7A-8ADC-97D6F759D828}" type="slidenum">
              <a:rPr lang="pl-PL" smtClean="0"/>
              <a:t>31</a:t>
            </a:fld>
            <a:endParaRPr lang="pl-PL"/>
          </a:p>
        </p:txBody>
      </p:sp>
      <p:sp>
        <p:nvSpPr>
          <p:cNvPr id="5" name="Symbol zastępczy stopki 4"/>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323485913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204864"/>
            <a:ext cx="7272808" cy="2308324"/>
          </a:xfrm>
          <a:prstGeom prst="rect">
            <a:avLst/>
          </a:prstGeom>
          <a:noFill/>
        </p:spPr>
        <p:txBody>
          <a:bodyPr wrap="square" rtlCol="0">
            <a:spAutoFit/>
          </a:bodyPr>
          <a:lstStyle/>
          <a:p>
            <a:r>
              <a:rPr lang="pl-PL" sz="2400" dirty="0" smtClean="0"/>
              <a:t>Podmioty kształtujące </a:t>
            </a:r>
            <a:r>
              <a:rPr lang="pl-PL" sz="2400" dirty="0"/>
              <a:t>postawy </a:t>
            </a:r>
            <a:r>
              <a:rPr lang="pl-PL" sz="2400" dirty="0" smtClean="0"/>
              <a:t>tolerancji:</a:t>
            </a:r>
          </a:p>
          <a:p>
            <a:pPr marL="285750" indent="-285750">
              <a:buFont typeface="Wingdings" panose="05000000000000000000" pitchFamily="2" charset="2"/>
              <a:buChar char="§"/>
            </a:pPr>
            <a:r>
              <a:rPr lang="pl-PL" sz="2400" dirty="0" smtClean="0"/>
              <a:t>Jednostka,</a:t>
            </a:r>
          </a:p>
          <a:p>
            <a:pPr marL="285750" indent="-285750">
              <a:buFont typeface="Wingdings" panose="05000000000000000000" pitchFamily="2" charset="2"/>
              <a:buChar char="§"/>
            </a:pPr>
            <a:r>
              <a:rPr lang="pl-PL" sz="2400" dirty="0" smtClean="0"/>
              <a:t>Rodzina,</a:t>
            </a:r>
            <a:endParaRPr lang="pl-PL" dirty="0"/>
          </a:p>
          <a:p>
            <a:pPr marL="285750" indent="-285750">
              <a:buFont typeface="Wingdings" panose="05000000000000000000" pitchFamily="2" charset="2"/>
              <a:buChar char="§"/>
            </a:pPr>
            <a:r>
              <a:rPr lang="pl-PL" sz="2400" dirty="0" smtClean="0"/>
              <a:t>Szkoła</a:t>
            </a:r>
          </a:p>
          <a:p>
            <a:pPr marL="285750" indent="-285750">
              <a:buFont typeface="Wingdings" panose="05000000000000000000" pitchFamily="2" charset="2"/>
              <a:buChar char="§"/>
            </a:pPr>
            <a:r>
              <a:rPr lang="pl-PL" sz="2400" dirty="0" smtClean="0"/>
              <a:t>Kościół,</a:t>
            </a:r>
          </a:p>
          <a:p>
            <a:pPr marL="285750" indent="-285750">
              <a:buFont typeface="Wingdings" panose="05000000000000000000" pitchFamily="2" charset="2"/>
              <a:buChar char="§"/>
            </a:pPr>
            <a:r>
              <a:rPr lang="pl-PL" sz="2400" dirty="0" smtClean="0"/>
              <a:t>Mass media.</a:t>
            </a:r>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smtClean="0">
                <a:effectLst>
                  <a:outerShdw blurRad="38100" dist="38100" dir="2700000" algn="tl">
                    <a:srgbClr val="000000">
                      <a:alpha val="43137"/>
                    </a:srgbClr>
                  </a:outerShdw>
                </a:effectLst>
              </a:rPr>
              <a:t>Kształtowanie postaw tolerancji</a:t>
            </a:r>
            <a:endParaRPr lang="pl-PL" sz="2400" b="1" spc="300" dirty="0">
              <a:effectLst>
                <a:outerShdw blurRad="38100" dist="38100" dir="2700000" algn="tl">
                  <a:srgbClr val="000000">
                    <a:alpha val="43137"/>
                  </a:srgbClr>
                </a:outerShdw>
              </a:effectLst>
            </a:endParaRPr>
          </a:p>
        </p:txBody>
      </p:sp>
      <p:sp>
        <p:nvSpPr>
          <p:cNvPr id="3" name="Symbol zastępczy numeru slajdu 2"/>
          <p:cNvSpPr>
            <a:spLocks noGrp="1"/>
          </p:cNvSpPr>
          <p:nvPr>
            <p:ph type="sldNum" sz="quarter" idx="12"/>
          </p:nvPr>
        </p:nvSpPr>
        <p:spPr/>
        <p:txBody>
          <a:bodyPr/>
          <a:lstStyle/>
          <a:p>
            <a:fld id="{0C27AA52-C9EE-4B7A-8ADC-97D6F759D828}" type="slidenum">
              <a:rPr lang="pl-PL" smtClean="0"/>
              <a:t>32</a:t>
            </a:fld>
            <a:endParaRPr lang="pl-PL"/>
          </a:p>
        </p:txBody>
      </p:sp>
      <p:sp>
        <p:nvSpPr>
          <p:cNvPr id="5" name="Symbol zastępczy stopki 4"/>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84151599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34244" y="1916832"/>
            <a:ext cx="7488832" cy="4893647"/>
          </a:xfrm>
          <a:prstGeom prst="rect">
            <a:avLst/>
          </a:prstGeom>
          <a:noFill/>
        </p:spPr>
        <p:txBody>
          <a:bodyPr wrap="square" rtlCol="0">
            <a:spAutoFit/>
          </a:bodyPr>
          <a:lstStyle/>
          <a:p>
            <a:r>
              <a:rPr lang="pl-PL" sz="2400" dirty="0" smtClean="0"/>
              <a:t>Etapy w procesie wychowania do tolerancji po stronie nauczyciela:</a:t>
            </a:r>
          </a:p>
          <a:p>
            <a:pPr marL="342900" indent="-342900">
              <a:buFont typeface="Wingdings" panose="05000000000000000000" pitchFamily="2" charset="2"/>
              <a:buChar char="§"/>
            </a:pPr>
            <a:r>
              <a:rPr lang="pl-PL" sz="2400" dirty="0"/>
              <a:t>poznanie przez wychowawcę </a:t>
            </a:r>
            <a:r>
              <a:rPr lang="pl-PL" sz="2400" dirty="0" smtClean="0"/>
              <a:t>poziomu postawy tolerancji wyrażanej dotychczas </a:t>
            </a:r>
            <a:r>
              <a:rPr lang="pl-PL" sz="2400" dirty="0"/>
              <a:t>przez </a:t>
            </a:r>
            <a:r>
              <a:rPr lang="pl-PL" sz="2400" dirty="0" smtClean="0"/>
              <a:t>wychowanka,</a:t>
            </a:r>
          </a:p>
          <a:p>
            <a:pPr marL="342900" indent="-342900">
              <a:buFont typeface="Wingdings" panose="05000000000000000000" pitchFamily="2" charset="2"/>
              <a:buChar char="§"/>
            </a:pPr>
            <a:r>
              <a:rPr lang="pl-PL" sz="2400" dirty="0"/>
              <a:t>wspomaganie </a:t>
            </a:r>
            <a:r>
              <a:rPr lang="pl-PL" sz="2400" dirty="0" smtClean="0"/>
              <a:t>w </a:t>
            </a:r>
            <a:r>
              <a:rPr lang="pl-PL" sz="2400" dirty="0"/>
              <a:t>poznaniu istoty tolerancji, </a:t>
            </a:r>
            <a:r>
              <a:rPr lang="pl-PL" sz="2400" dirty="0" smtClean="0"/>
              <a:t>jej celu </a:t>
            </a:r>
            <a:r>
              <a:rPr lang="pl-PL" sz="2400" dirty="0"/>
              <a:t>i znaczenia w życiu </a:t>
            </a:r>
            <a:r>
              <a:rPr lang="pl-PL" sz="2400" dirty="0" smtClean="0"/>
              <a:t>indywidualnym i społecznym,</a:t>
            </a:r>
          </a:p>
          <a:p>
            <a:pPr marL="342900" indent="-342900">
              <a:buFont typeface="Wingdings" panose="05000000000000000000" pitchFamily="2" charset="2"/>
              <a:buChar char="§"/>
            </a:pPr>
            <a:r>
              <a:rPr lang="pl-PL" sz="2400" dirty="0"/>
              <a:t>wspomaganie </a:t>
            </a:r>
            <a:r>
              <a:rPr lang="pl-PL" sz="2400" dirty="0" smtClean="0"/>
              <a:t>w </a:t>
            </a:r>
            <a:r>
              <a:rPr lang="pl-PL" sz="2400" dirty="0"/>
              <a:t>zrozumieniu potrzeby </a:t>
            </a:r>
            <a:r>
              <a:rPr lang="pl-PL" sz="2400" dirty="0" smtClean="0"/>
              <a:t>bycia człowiekiem tolerancyjnym,</a:t>
            </a:r>
          </a:p>
          <a:p>
            <a:pPr marL="342900" indent="-342900">
              <a:buFont typeface="Wingdings" panose="05000000000000000000" pitchFamily="2" charset="2"/>
              <a:buChar char="§"/>
            </a:pPr>
            <a:r>
              <a:rPr lang="pl-PL" sz="2400" dirty="0"/>
              <a:t>motywowanie </a:t>
            </a:r>
            <a:r>
              <a:rPr lang="pl-PL" sz="2400" dirty="0" smtClean="0"/>
              <a:t>do kształtowania </a:t>
            </a:r>
            <a:r>
              <a:rPr lang="pl-PL" sz="2400" dirty="0"/>
              <a:t>i </a:t>
            </a:r>
            <a:r>
              <a:rPr lang="pl-PL" sz="2400" dirty="0" smtClean="0"/>
              <a:t>prezentowania postawy tolerancji,</a:t>
            </a:r>
          </a:p>
          <a:p>
            <a:pPr marL="342900" indent="-342900">
              <a:buFont typeface="Wingdings" panose="05000000000000000000" pitchFamily="2" charset="2"/>
              <a:buChar char="§"/>
            </a:pPr>
            <a:r>
              <a:rPr lang="pl-PL" sz="2400" dirty="0"/>
              <a:t>wspomaganie </a:t>
            </a:r>
            <a:r>
              <a:rPr lang="pl-PL" sz="2400" dirty="0" smtClean="0"/>
              <a:t>w </a:t>
            </a:r>
            <a:r>
              <a:rPr lang="pl-PL" sz="2400" dirty="0"/>
              <a:t>kształtowaniu i wyrażaniu własnej postawy </a:t>
            </a:r>
            <a:r>
              <a:rPr lang="pl-PL" sz="2400" dirty="0" smtClean="0"/>
              <a:t>tolerancji.</a:t>
            </a:r>
            <a:endParaRPr lang="pl-PL" sz="2400" dirty="0"/>
          </a:p>
          <a:p>
            <a:endParaRPr lang="pl-PL" sz="2400" dirty="0" smtClean="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smtClean="0">
                <a:effectLst>
                  <a:outerShdw blurRad="38100" dist="38100" dir="2700000" algn="tl">
                    <a:srgbClr val="000000">
                      <a:alpha val="43137"/>
                    </a:srgbClr>
                  </a:outerShdw>
                </a:effectLst>
              </a:rPr>
              <a:t>Kształtowanie postaw tolerancji</a:t>
            </a:r>
            <a:endParaRPr lang="pl-PL" sz="2400" b="1" spc="300" dirty="0">
              <a:effectLst>
                <a:outerShdw blurRad="38100" dist="38100" dir="2700000" algn="tl">
                  <a:srgbClr val="000000">
                    <a:alpha val="43137"/>
                  </a:srgbClr>
                </a:outerShdw>
              </a:effectLst>
            </a:endParaRPr>
          </a:p>
        </p:txBody>
      </p:sp>
      <p:sp>
        <p:nvSpPr>
          <p:cNvPr id="3" name="Symbol zastępczy numeru slajdu 2"/>
          <p:cNvSpPr>
            <a:spLocks noGrp="1"/>
          </p:cNvSpPr>
          <p:nvPr>
            <p:ph type="sldNum" sz="quarter" idx="12"/>
          </p:nvPr>
        </p:nvSpPr>
        <p:spPr/>
        <p:txBody>
          <a:bodyPr/>
          <a:lstStyle/>
          <a:p>
            <a:fld id="{0C27AA52-C9EE-4B7A-8ADC-97D6F759D828}" type="slidenum">
              <a:rPr lang="pl-PL" smtClean="0"/>
              <a:t>33</a:t>
            </a:fld>
            <a:endParaRPr lang="pl-PL"/>
          </a:p>
        </p:txBody>
      </p:sp>
      <p:sp>
        <p:nvSpPr>
          <p:cNvPr id="5" name="Symbol zastępczy stopki 4"/>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604215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34244" y="1916832"/>
            <a:ext cx="7488832" cy="4154984"/>
          </a:xfrm>
          <a:prstGeom prst="rect">
            <a:avLst/>
          </a:prstGeom>
          <a:noFill/>
        </p:spPr>
        <p:txBody>
          <a:bodyPr wrap="square" rtlCol="0">
            <a:spAutoFit/>
          </a:bodyPr>
          <a:lstStyle/>
          <a:p>
            <a:r>
              <a:rPr lang="pl-PL" sz="2400" dirty="0" smtClean="0"/>
              <a:t>Etapy w procesie wychowania do tolerancji po stronie ucznia:</a:t>
            </a:r>
          </a:p>
          <a:p>
            <a:pPr marL="342900" indent="-342900">
              <a:buFont typeface="Wingdings" panose="05000000000000000000" pitchFamily="2" charset="2"/>
              <a:buChar char="§"/>
            </a:pPr>
            <a:r>
              <a:rPr lang="pl-PL" sz="2400" dirty="0"/>
              <a:t>uświadomienie sobie </a:t>
            </a:r>
            <a:r>
              <a:rPr lang="pl-PL" sz="2400" dirty="0" smtClean="0"/>
              <a:t>własnego poziomu </a:t>
            </a:r>
            <a:r>
              <a:rPr lang="pl-PL" sz="2400" dirty="0"/>
              <a:t>postawy </a:t>
            </a:r>
            <a:r>
              <a:rPr lang="pl-PL" sz="2400" dirty="0" smtClean="0"/>
              <a:t>tolerancji, wartościowanie jej,</a:t>
            </a:r>
          </a:p>
          <a:p>
            <a:pPr marL="342900" indent="-342900">
              <a:buFont typeface="Wingdings" panose="05000000000000000000" pitchFamily="2" charset="2"/>
              <a:buChar char="§"/>
            </a:pPr>
            <a:r>
              <a:rPr lang="pl-PL" sz="2400" dirty="0"/>
              <a:t>poznanie i zrozumienie </a:t>
            </a:r>
            <a:r>
              <a:rPr lang="pl-PL" sz="2400" dirty="0" smtClean="0"/>
              <a:t>istoty tolerancji, jej </a:t>
            </a:r>
            <a:r>
              <a:rPr lang="pl-PL" sz="2400" dirty="0"/>
              <a:t>rodzajów oraz znaczenia </a:t>
            </a:r>
            <a:r>
              <a:rPr lang="pl-PL" sz="2400" dirty="0" smtClean="0"/>
              <a:t>w aspekcie </a:t>
            </a:r>
            <a:r>
              <a:rPr lang="pl-PL" sz="2400" dirty="0"/>
              <a:t>rozwoju człowieka</a:t>
            </a:r>
            <a:r>
              <a:rPr lang="pl-PL" sz="2400" dirty="0" smtClean="0"/>
              <a:t>,</a:t>
            </a:r>
          </a:p>
          <a:p>
            <a:pPr marL="342900" indent="-342900">
              <a:buFont typeface="Wingdings" panose="05000000000000000000" pitchFamily="2" charset="2"/>
              <a:buChar char="§"/>
            </a:pPr>
            <a:r>
              <a:rPr lang="pl-PL" sz="2400" dirty="0"/>
              <a:t>akceptacja </a:t>
            </a:r>
            <a:r>
              <a:rPr lang="pl-PL" sz="2400" dirty="0" smtClean="0"/>
              <a:t>tolerancji,</a:t>
            </a:r>
          </a:p>
          <a:p>
            <a:pPr marL="342900" indent="-342900">
              <a:buFont typeface="Wingdings" panose="05000000000000000000" pitchFamily="2" charset="2"/>
              <a:buChar char="§"/>
            </a:pPr>
            <a:r>
              <a:rPr lang="pl-PL" sz="2400" dirty="0"/>
              <a:t>potrzeba bycia </a:t>
            </a:r>
            <a:r>
              <a:rPr lang="pl-PL" sz="2400" dirty="0" smtClean="0"/>
              <a:t>tolerancyjnym,</a:t>
            </a:r>
          </a:p>
          <a:p>
            <a:pPr marL="342900" indent="-342900">
              <a:buFont typeface="Wingdings" panose="05000000000000000000" pitchFamily="2" charset="2"/>
              <a:buChar char="§"/>
            </a:pPr>
            <a:r>
              <a:rPr lang="pl-PL" sz="2400" dirty="0"/>
              <a:t>z</a:t>
            </a:r>
            <a:r>
              <a:rPr lang="pl-PL" sz="2400" dirty="0" smtClean="0"/>
              <a:t>aangażowanie w kształtowanie własnej postawy tolerancji.</a:t>
            </a:r>
          </a:p>
          <a:p>
            <a:pPr marL="342900" indent="-342900">
              <a:buFont typeface="Wingdings" panose="05000000000000000000" pitchFamily="2" charset="2"/>
              <a:buChar char="§"/>
            </a:pPr>
            <a:endParaRPr lang="pl-PL" sz="2400" dirty="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smtClean="0">
                <a:effectLst>
                  <a:outerShdw blurRad="38100" dist="38100" dir="2700000" algn="tl">
                    <a:srgbClr val="000000">
                      <a:alpha val="43137"/>
                    </a:srgbClr>
                  </a:outerShdw>
                </a:effectLst>
              </a:rPr>
              <a:t>Kształtowanie postaw tolerancji</a:t>
            </a:r>
            <a:endParaRPr lang="pl-PL" sz="2400" b="1" spc="300" dirty="0">
              <a:effectLst>
                <a:outerShdw blurRad="38100" dist="38100" dir="2700000" algn="tl">
                  <a:srgbClr val="000000">
                    <a:alpha val="43137"/>
                  </a:srgbClr>
                </a:outerShdw>
              </a:effectLst>
            </a:endParaRPr>
          </a:p>
        </p:txBody>
      </p:sp>
      <p:sp>
        <p:nvSpPr>
          <p:cNvPr id="3" name="Symbol zastępczy numeru slajdu 2"/>
          <p:cNvSpPr>
            <a:spLocks noGrp="1"/>
          </p:cNvSpPr>
          <p:nvPr>
            <p:ph type="sldNum" sz="quarter" idx="12"/>
          </p:nvPr>
        </p:nvSpPr>
        <p:spPr/>
        <p:txBody>
          <a:bodyPr/>
          <a:lstStyle/>
          <a:p>
            <a:fld id="{0C27AA52-C9EE-4B7A-8ADC-97D6F759D828}" type="slidenum">
              <a:rPr lang="pl-PL" smtClean="0"/>
              <a:t>34</a:t>
            </a:fld>
            <a:endParaRPr lang="pl-PL"/>
          </a:p>
        </p:txBody>
      </p:sp>
      <p:sp>
        <p:nvSpPr>
          <p:cNvPr id="5" name="Symbol zastępczy stopki 4"/>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814604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095245"/>
            <a:ext cx="7272808" cy="1846659"/>
          </a:xfrm>
          <a:prstGeom prst="rect">
            <a:avLst/>
          </a:prstGeom>
          <a:noFill/>
        </p:spPr>
        <p:txBody>
          <a:bodyPr wrap="square" rtlCol="0">
            <a:spAutoFit/>
          </a:bodyPr>
          <a:lstStyle/>
          <a:p>
            <a:pPr lvl="0" algn="just"/>
            <a:r>
              <a:rPr lang="pl-PL" sz="2400" b="1" dirty="0">
                <a:solidFill>
                  <a:prstClr val="black"/>
                </a:solidFill>
              </a:rPr>
              <a:t>Odmienność -  </a:t>
            </a:r>
            <a:r>
              <a:rPr lang="pl-PL" sz="2400" dirty="0" smtClean="0">
                <a:solidFill>
                  <a:prstClr val="black"/>
                </a:solidFill>
              </a:rPr>
              <a:t>wyraża się w tym, że nie musimy </a:t>
            </a:r>
            <a:r>
              <a:rPr lang="pl-PL" sz="2400" dirty="0">
                <a:solidFill>
                  <a:prstClr val="black"/>
                </a:solidFill>
              </a:rPr>
              <a:t>aprobować cudzych poglądów, lecz nie prześladować ludzi za to, że mają odmienne</a:t>
            </a:r>
          </a:p>
          <a:p>
            <a:pPr lvl="0" algn="just"/>
            <a:r>
              <a:rPr lang="pl-PL" sz="2400" dirty="0">
                <a:solidFill>
                  <a:prstClr val="black"/>
                </a:solidFill>
              </a:rPr>
              <a:t>przekonania od naszych.</a:t>
            </a:r>
            <a:endParaRPr lang="pl-PL" sz="2400" b="1" dirty="0">
              <a:solidFill>
                <a:prstClr val="black"/>
              </a:solidFill>
            </a:endParaRPr>
          </a:p>
          <a:p>
            <a:r>
              <a:rPr lang="pl-PL" dirty="0" smtClean="0"/>
              <a:t> </a:t>
            </a:r>
            <a:endParaRPr lang="pl-PL" dirty="0"/>
          </a:p>
        </p:txBody>
      </p:sp>
      <p:sp>
        <p:nvSpPr>
          <p:cNvPr id="6" name="pole tekstowe 5"/>
          <p:cNvSpPr txBox="1"/>
          <p:nvPr/>
        </p:nvSpPr>
        <p:spPr>
          <a:xfrm>
            <a:off x="814429" y="1268760"/>
            <a:ext cx="6552728" cy="461665"/>
          </a:xfrm>
          <a:prstGeom prst="rect">
            <a:avLst/>
          </a:prstGeom>
          <a:noFill/>
        </p:spPr>
        <p:txBody>
          <a:bodyPr wrap="square" rtlCol="0">
            <a:spAutoFit/>
          </a:bodyPr>
          <a:lstStyle/>
          <a:p>
            <a:r>
              <a:rPr lang="pl-PL" sz="2400" b="1" spc="300" dirty="0" smtClean="0">
                <a:effectLst>
                  <a:outerShdw blurRad="38100" dist="38100" dir="2700000" algn="tl">
                    <a:srgbClr val="000000">
                      <a:alpha val="43137"/>
                    </a:srgbClr>
                  </a:outerShdw>
                </a:effectLst>
              </a:rPr>
              <a:t>Tolerancja</a:t>
            </a:r>
            <a:r>
              <a:rPr lang="pl-PL" sz="2400" b="1" dirty="0" smtClean="0">
                <a:effectLst>
                  <a:outerShdw blurRad="38100" dist="38100" dir="2700000" algn="tl">
                    <a:srgbClr val="000000">
                      <a:alpha val="43137"/>
                    </a:srgbClr>
                  </a:outerShdw>
                </a:effectLst>
              </a:rPr>
              <a:t> </a:t>
            </a:r>
            <a:endParaRPr lang="pl-PL" sz="2400" b="1" dirty="0">
              <a:effectLst>
                <a:outerShdw blurRad="38100" dist="38100" dir="2700000" algn="tl">
                  <a:srgbClr val="000000">
                    <a:alpha val="43137"/>
                  </a:srgbClr>
                </a:outerShdw>
              </a:effectLst>
            </a:endParaRPr>
          </a:p>
        </p:txBody>
      </p:sp>
      <p:sp>
        <p:nvSpPr>
          <p:cNvPr id="7" name="Symbol zastępczy numeru slajdu 6"/>
          <p:cNvSpPr>
            <a:spLocks noGrp="1"/>
          </p:cNvSpPr>
          <p:nvPr>
            <p:ph type="sldNum" sz="quarter" idx="12"/>
          </p:nvPr>
        </p:nvSpPr>
        <p:spPr/>
        <p:txBody>
          <a:bodyPr/>
          <a:lstStyle/>
          <a:p>
            <a:fld id="{0C27AA52-C9EE-4B7A-8ADC-97D6F759D828}" type="slidenum">
              <a:rPr lang="pl-PL" smtClean="0"/>
              <a:t>4</a:t>
            </a:fld>
            <a:endParaRPr lang="pl-PL"/>
          </a:p>
        </p:txBody>
      </p:sp>
      <p:sp>
        <p:nvSpPr>
          <p:cNvPr id="3" name="Symbol zastępczy stopki 2"/>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23088358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683568" y="2109968"/>
            <a:ext cx="7272808" cy="2308324"/>
          </a:xfrm>
          <a:prstGeom prst="rect">
            <a:avLst/>
          </a:prstGeom>
          <a:noFill/>
        </p:spPr>
        <p:txBody>
          <a:bodyPr wrap="square" rtlCol="0">
            <a:spAutoFit/>
          </a:bodyPr>
          <a:lstStyle/>
          <a:p>
            <a:pPr algn="just"/>
            <a:r>
              <a:rPr lang="pl-PL" sz="2400" b="1" dirty="0"/>
              <a:t>Tolerancja - powinna kończyć się tam, gdzie zaczyna się zło.</a:t>
            </a:r>
          </a:p>
          <a:p>
            <a:pPr algn="just"/>
            <a:r>
              <a:rPr lang="pl-PL" sz="2400" b="1" dirty="0"/>
              <a:t> </a:t>
            </a:r>
            <a:r>
              <a:rPr lang="pl-PL" sz="2400" dirty="0"/>
              <a:t>(</a:t>
            </a:r>
            <a:r>
              <a:rPr lang="pl-PL" sz="2400" i="1" dirty="0"/>
              <a:t>J. </a:t>
            </a:r>
            <a:r>
              <a:rPr lang="pl-PL" sz="2400" i="1" dirty="0" err="1"/>
              <a:t>Hanisz</a:t>
            </a:r>
            <a:r>
              <a:rPr lang="pl-PL" sz="2400" i="1" dirty="0"/>
              <a:t>, Tolerowanie „ inności " kolegów przez uczniów w wieku wczesnoszkolnym w: Tolerancja.</a:t>
            </a:r>
          </a:p>
          <a:p>
            <a:pPr algn="just"/>
            <a:r>
              <a:rPr lang="pl-PL" sz="2400" i="1" dirty="0"/>
              <a:t>Studia i szkice, t. II, red. A. Rosół, M.S. Szczepański, Częstochowa 1995, s. 75.)</a:t>
            </a:r>
            <a:endParaRPr lang="pl-PL" sz="2400" b="1" i="1" dirty="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a:effectLst>
                  <a:outerShdw blurRad="38100" dist="38100" dir="2700000" algn="tl">
                    <a:srgbClr val="000000">
                      <a:alpha val="43137"/>
                    </a:srgbClr>
                  </a:outerShdw>
                </a:effectLst>
              </a:rPr>
              <a:t>Granica tolerancji</a:t>
            </a:r>
          </a:p>
        </p:txBody>
      </p:sp>
      <p:sp>
        <p:nvSpPr>
          <p:cNvPr id="7" name="Symbol zastępczy numeru slajdu 6"/>
          <p:cNvSpPr>
            <a:spLocks noGrp="1"/>
          </p:cNvSpPr>
          <p:nvPr>
            <p:ph type="sldNum" sz="quarter" idx="12"/>
          </p:nvPr>
        </p:nvSpPr>
        <p:spPr/>
        <p:txBody>
          <a:bodyPr/>
          <a:lstStyle/>
          <a:p>
            <a:fld id="{0C27AA52-C9EE-4B7A-8ADC-97D6F759D828}" type="slidenum">
              <a:rPr lang="pl-PL" smtClean="0"/>
              <a:t>5</a:t>
            </a:fld>
            <a:endParaRPr lang="pl-PL"/>
          </a:p>
        </p:txBody>
      </p:sp>
      <p:sp>
        <p:nvSpPr>
          <p:cNvPr id="3" name="Symbol zastępczy stopki 2"/>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33592709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3139321"/>
          </a:xfrm>
          <a:prstGeom prst="rect">
            <a:avLst/>
          </a:prstGeom>
          <a:noFill/>
        </p:spPr>
        <p:txBody>
          <a:bodyPr wrap="square" rtlCol="0">
            <a:spAutoFit/>
          </a:bodyPr>
          <a:lstStyle/>
          <a:p>
            <a:pPr lvl="0" algn="just"/>
            <a:r>
              <a:rPr lang="pl-PL" sz="2400" b="1" dirty="0">
                <a:solidFill>
                  <a:prstClr val="black"/>
                </a:solidFill>
              </a:rPr>
              <a:t>Tolerancja - kończy się, gdy naruszone zostaną obowiązujące w danym społeczeństwie obyczaje, normy, prawa. </a:t>
            </a:r>
          </a:p>
          <a:p>
            <a:pPr lvl="0" algn="just"/>
            <a:r>
              <a:rPr lang="pl-PL" sz="2400" dirty="0">
                <a:solidFill>
                  <a:prstClr val="black"/>
                </a:solidFill>
              </a:rPr>
              <a:t>(</a:t>
            </a:r>
            <a:r>
              <a:rPr lang="pl-PL" sz="2400" i="1" dirty="0">
                <a:solidFill>
                  <a:prstClr val="black"/>
                </a:solidFill>
              </a:rPr>
              <a:t>B. Sztumska, Wychowawcze aspekty tolerancji, w: Humanistyczne podstawy tolerancji, red.</a:t>
            </a:r>
          </a:p>
          <a:p>
            <a:pPr lvl="0" algn="just"/>
            <a:r>
              <a:rPr lang="pl-PL" sz="2400" i="1" dirty="0">
                <a:solidFill>
                  <a:prstClr val="black"/>
                </a:solidFill>
              </a:rPr>
              <a:t>S. </a:t>
            </a:r>
            <a:r>
              <a:rPr lang="pl-PL" sz="2400" i="1" dirty="0" err="1">
                <a:solidFill>
                  <a:prstClr val="black"/>
                </a:solidFill>
              </a:rPr>
              <a:t>Folaron</a:t>
            </a:r>
            <a:r>
              <a:rPr lang="pl-PL" sz="2400" i="1" dirty="0">
                <a:solidFill>
                  <a:prstClr val="black"/>
                </a:solidFill>
              </a:rPr>
              <a:t>, Częstochowa 1992, s. 74-79.</a:t>
            </a:r>
            <a:endParaRPr lang="pl-PL" sz="2400" b="1" i="1" dirty="0">
              <a:solidFill>
                <a:prstClr val="black"/>
              </a:solidFill>
            </a:endParaRPr>
          </a:p>
          <a:p>
            <a:endParaRPr lang="pl-PL" dirty="0" smtClean="0"/>
          </a:p>
          <a:p>
            <a:pPr marL="285750" indent="-285750">
              <a:buFont typeface="Wingdings" panose="05000000000000000000" pitchFamily="2" charset="2"/>
              <a:buChar char="§"/>
            </a:pPr>
            <a:endParaRPr lang="pl-PL" dirty="0" smtClean="0"/>
          </a:p>
          <a:p>
            <a:r>
              <a:rPr lang="pl-PL" dirty="0" smtClean="0"/>
              <a:t> </a:t>
            </a:r>
            <a:endParaRPr lang="pl-PL" dirty="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a:effectLst>
                  <a:outerShdw blurRad="38100" dist="38100" dir="2700000" algn="tl">
                    <a:srgbClr val="000000">
                      <a:alpha val="43137"/>
                    </a:srgbClr>
                  </a:outerShdw>
                </a:effectLst>
              </a:rPr>
              <a:t>Granica tolerancji</a:t>
            </a:r>
          </a:p>
        </p:txBody>
      </p:sp>
      <p:sp>
        <p:nvSpPr>
          <p:cNvPr id="7" name="Symbol zastępczy numeru slajdu 6"/>
          <p:cNvSpPr>
            <a:spLocks noGrp="1"/>
          </p:cNvSpPr>
          <p:nvPr>
            <p:ph type="sldNum" sz="quarter" idx="12"/>
          </p:nvPr>
        </p:nvSpPr>
        <p:spPr/>
        <p:txBody>
          <a:bodyPr/>
          <a:lstStyle/>
          <a:p>
            <a:fld id="{0C27AA52-C9EE-4B7A-8ADC-97D6F759D828}" type="slidenum">
              <a:rPr lang="pl-PL" smtClean="0"/>
              <a:t>6</a:t>
            </a:fld>
            <a:endParaRPr lang="pl-PL"/>
          </a:p>
        </p:txBody>
      </p:sp>
      <p:sp>
        <p:nvSpPr>
          <p:cNvPr id="3" name="Symbol zastępczy stopki 2"/>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33773326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4247317"/>
          </a:xfrm>
          <a:prstGeom prst="rect">
            <a:avLst/>
          </a:prstGeom>
          <a:noFill/>
        </p:spPr>
        <p:txBody>
          <a:bodyPr wrap="square" rtlCol="0">
            <a:spAutoFit/>
          </a:bodyPr>
          <a:lstStyle/>
          <a:p>
            <a:pPr lvl="0" algn="just"/>
            <a:r>
              <a:rPr lang="pl-PL" sz="2400" b="1" dirty="0">
                <a:solidFill>
                  <a:prstClr val="black"/>
                </a:solidFill>
              </a:rPr>
              <a:t>Postawa indyferentna</a:t>
            </a:r>
            <a:r>
              <a:rPr lang="pl-PL" sz="2400" dirty="0">
                <a:solidFill>
                  <a:prstClr val="black"/>
                </a:solidFill>
              </a:rPr>
              <a:t>, którą cechuje obojętność wobec ważnych problemów społecznych. Osoba, u której dostrzega się taką postawę jest obojętna wobec</a:t>
            </a:r>
          </a:p>
          <a:p>
            <a:pPr lvl="0" algn="just"/>
            <a:r>
              <a:rPr lang="pl-PL" sz="2400" dirty="0">
                <a:solidFill>
                  <a:prstClr val="black"/>
                </a:solidFill>
              </a:rPr>
              <a:t>samej tolerancji, jak i tego, czego owa tolerancja dotyczy, uważa, że nie należy wtrącać się do tego, co robią inni;</a:t>
            </a:r>
          </a:p>
          <a:p>
            <a:pPr lvl="0" algn="just"/>
            <a:r>
              <a:rPr lang="pl-PL" sz="2400" b="1" dirty="0">
                <a:solidFill>
                  <a:prstClr val="black"/>
                </a:solidFill>
              </a:rPr>
              <a:t>Postawa cyniczna, </a:t>
            </a:r>
            <a:r>
              <a:rPr lang="pl-PL" sz="2400" dirty="0">
                <a:solidFill>
                  <a:prstClr val="black"/>
                </a:solidFill>
              </a:rPr>
              <a:t>która objawia się nieuznawaniem obowiązujących w danej społeczności praw i obowiązków, postawę tolerancji dana osoba</a:t>
            </a:r>
          </a:p>
          <a:p>
            <a:pPr lvl="0" algn="just"/>
            <a:r>
              <a:rPr lang="pl-PL" sz="2400" dirty="0">
                <a:solidFill>
                  <a:prstClr val="black"/>
                </a:solidFill>
              </a:rPr>
              <a:t>uznaje za naiwną;</a:t>
            </a:r>
          </a:p>
          <a:p>
            <a:endParaRPr lang="pl-PL" dirty="0" smtClean="0"/>
          </a:p>
          <a:p>
            <a:pPr marL="285750" indent="-285750">
              <a:buFont typeface="Wingdings" panose="05000000000000000000" pitchFamily="2" charset="2"/>
              <a:buChar char="§"/>
            </a:pPr>
            <a:endParaRPr lang="pl-PL" dirty="0" smtClean="0"/>
          </a:p>
          <a:p>
            <a:r>
              <a:rPr lang="pl-PL" dirty="0" smtClean="0"/>
              <a:t> </a:t>
            </a:r>
            <a:endParaRPr lang="pl-PL" dirty="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a:effectLst>
                  <a:outerShdw blurRad="38100" dist="38100" dir="2700000" algn="tl">
                    <a:srgbClr val="000000">
                      <a:alpha val="43137"/>
                    </a:srgbClr>
                  </a:outerShdw>
                </a:effectLst>
              </a:rPr>
              <a:t>Postawy wobec tolerancji</a:t>
            </a:r>
          </a:p>
        </p:txBody>
      </p:sp>
      <p:sp>
        <p:nvSpPr>
          <p:cNvPr id="7" name="Symbol zastępczy numeru slajdu 6"/>
          <p:cNvSpPr>
            <a:spLocks noGrp="1"/>
          </p:cNvSpPr>
          <p:nvPr>
            <p:ph type="sldNum" sz="quarter" idx="12"/>
          </p:nvPr>
        </p:nvSpPr>
        <p:spPr/>
        <p:txBody>
          <a:bodyPr/>
          <a:lstStyle/>
          <a:p>
            <a:fld id="{0C27AA52-C9EE-4B7A-8ADC-97D6F759D828}" type="slidenum">
              <a:rPr lang="pl-PL" smtClean="0"/>
              <a:t>7</a:t>
            </a:fld>
            <a:endParaRPr lang="pl-PL"/>
          </a:p>
        </p:txBody>
      </p:sp>
      <p:sp>
        <p:nvSpPr>
          <p:cNvPr id="3" name="Symbol zastępczy stopki 2"/>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20546882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467544" y="2099757"/>
            <a:ext cx="7272808" cy="4616648"/>
          </a:xfrm>
          <a:prstGeom prst="rect">
            <a:avLst/>
          </a:prstGeom>
          <a:noFill/>
        </p:spPr>
        <p:txBody>
          <a:bodyPr wrap="square" rtlCol="0">
            <a:spAutoFit/>
          </a:bodyPr>
          <a:lstStyle/>
          <a:p>
            <a:pPr algn="just"/>
            <a:r>
              <a:rPr lang="pl-PL" sz="2400" b="1" dirty="0"/>
              <a:t>Postawa religijna </a:t>
            </a:r>
            <a:r>
              <a:rPr lang="pl-PL" sz="2400" dirty="0"/>
              <a:t>opiera się na wierze w istnienie sił nadprzyrodzonych, rządzących światem (wiąże się to z nietolerancją wobec wszystkiego, co odbiega</a:t>
            </a:r>
          </a:p>
          <a:p>
            <a:pPr algn="just"/>
            <a:r>
              <a:rPr lang="pl-PL" sz="2400" dirty="0"/>
              <a:t>od reguł religii);</a:t>
            </a:r>
          </a:p>
          <a:p>
            <a:pPr algn="just"/>
            <a:r>
              <a:rPr lang="pl-PL" sz="2400" b="1" dirty="0"/>
              <a:t>Postawa konformistyczna </a:t>
            </a:r>
            <a:r>
              <a:rPr lang="pl-PL" sz="2400" dirty="0"/>
              <a:t>występuje u tego, kto myśli i czuje jak grupa rządząca, konformista toleruje to, co na ogół toleruje się w danej społeczności;</a:t>
            </a:r>
          </a:p>
          <a:p>
            <a:pPr algn="just"/>
            <a:r>
              <a:rPr lang="pl-PL" sz="2400" b="1" dirty="0"/>
              <a:t>Postawa oportunistyczna </a:t>
            </a:r>
            <a:r>
              <a:rPr lang="pl-PL" sz="2400" dirty="0"/>
              <a:t>objawiająca się rezygnacją z przekonań dla uzyskania korzyści;</a:t>
            </a:r>
          </a:p>
          <a:p>
            <a:endParaRPr lang="pl-PL" sz="2400" dirty="0" smtClean="0"/>
          </a:p>
          <a:p>
            <a:pPr marL="285750" indent="-285750">
              <a:buFont typeface="Wingdings" panose="05000000000000000000" pitchFamily="2" charset="2"/>
              <a:buChar char="§"/>
            </a:pPr>
            <a:endParaRPr lang="pl-PL" dirty="0" smtClean="0"/>
          </a:p>
          <a:p>
            <a:pPr marL="285750" indent="-285750">
              <a:buFont typeface="Wingdings" panose="05000000000000000000" pitchFamily="2" charset="2"/>
              <a:buChar char="§"/>
            </a:pPr>
            <a:endParaRPr lang="pl-PL" dirty="0" smtClean="0"/>
          </a:p>
          <a:p>
            <a:r>
              <a:rPr lang="pl-PL" dirty="0" smtClean="0"/>
              <a:t> </a:t>
            </a:r>
            <a:endParaRPr lang="pl-PL" dirty="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a:effectLst>
                  <a:outerShdw blurRad="38100" dist="38100" dir="2700000" algn="tl">
                    <a:srgbClr val="000000">
                      <a:alpha val="43137"/>
                    </a:srgbClr>
                  </a:outerShdw>
                </a:effectLst>
              </a:rPr>
              <a:t>Postawy wobec tolerancji</a:t>
            </a:r>
          </a:p>
        </p:txBody>
      </p:sp>
      <p:sp>
        <p:nvSpPr>
          <p:cNvPr id="7" name="Symbol zastępczy numeru slajdu 6"/>
          <p:cNvSpPr>
            <a:spLocks noGrp="1"/>
          </p:cNvSpPr>
          <p:nvPr>
            <p:ph type="sldNum" sz="quarter" idx="12"/>
          </p:nvPr>
        </p:nvSpPr>
        <p:spPr/>
        <p:txBody>
          <a:bodyPr/>
          <a:lstStyle/>
          <a:p>
            <a:fld id="{0C27AA52-C9EE-4B7A-8ADC-97D6F759D828}" type="slidenum">
              <a:rPr lang="pl-PL" smtClean="0"/>
              <a:t>8</a:t>
            </a:fld>
            <a:endParaRPr lang="pl-PL"/>
          </a:p>
        </p:txBody>
      </p:sp>
      <p:sp>
        <p:nvSpPr>
          <p:cNvPr id="3" name="Symbol zastępczy stopki 2"/>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39858830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988839"/>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4985980"/>
          </a:xfrm>
          <a:prstGeom prst="rect">
            <a:avLst/>
          </a:prstGeom>
          <a:noFill/>
        </p:spPr>
        <p:txBody>
          <a:bodyPr wrap="square" rtlCol="0">
            <a:spAutoFit/>
          </a:bodyPr>
          <a:lstStyle/>
          <a:p>
            <a:pPr algn="just"/>
            <a:r>
              <a:rPr lang="pl-PL" sz="2400" b="1" dirty="0"/>
              <a:t>Postawa heroiczna </a:t>
            </a:r>
            <a:r>
              <a:rPr lang="pl-PL" sz="2400" dirty="0"/>
              <a:t>polega na gotowości stawania w obronie słabszych i pokrzywdzonych, nawet wtedy, gdy ma się przeciwko sobie większość;</a:t>
            </a:r>
          </a:p>
          <a:p>
            <a:pPr algn="just"/>
            <a:r>
              <a:rPr lang="pl-PL" sz="2400" b="1" dirty="0"/>
              <a:t>Postawa sentymentalna </a:t>
            </a:r>
            <a:r>
              <a:rPr lang="pl-PL" sz="2400" dirty="0"/>
              <a:t>przejawia się w żarliwym i pełnym współczucia zaangażowaniem w problemy społeczne - z postawą tą może wiązać się</a:t>
            </a:r>
          </a:p>
          <a:p>
            <a:pPr algn="just"/>
            <a:r>
              <a:rPr lang="pl-PL" sz="2400" dirty="0"/>
              <a:t>skłonność do tolerancji, jak i jej brak.</a:t>
            </a:r>
          </a:p>
          <a:p>
            <a:pPr algn="just"/>
            <a:endParaRPr lang="pl-PL" sz="2400" dirty="0"/>
          </a:p>
          <a:p>
            <a:pPr algn="just"/>
            <a:r>
              <a:rPr lang="pl-PL" sz="2400" dirty="0"/>
              <a:t>(</a:t>
            </a:r>
            <a:r>
              <a:rPr lang="pl-PL" sz="2400" i="1" dirty="0"/>
              <a:t>B. Sztumska, Wychowawcze aspekty tolerancji, w: Humanistyczne podstawy tolerancji, red.</a:t>
            </a:r>
          </a:p>
          <a:p>
            <a:pPr algn="just"/>
            <a:r>
              <a:rPr lang="pl-PL" sz="2400" i="1" dirty="0"/>
              <a:t>S. </a:t>
            </a:r>
            <a:r>
              <a:rPr lang="pl-PL" sz="2400" i="1" dirty="0" err="1"/>
              <a:t>Folaron</a:t>
            </a:r>
            <a:r>
              <a:rPr lang="pl-PL" sz="2400" i="1" dirty="0"/>
              <a:t>, Częstochowa 1992, s. 74-79.</a:t>
            </a:r>
            <a:endParaRPr lang="pl-PL" sz="2400" b="1" i="1" dirty="0"/>
          </a:p>
          <a:p>
            <a:endParaRPr lang="pl-PL" dirty="0" smtClean="0"/>
          </a:p>
          <a:p>
            <a:pPr marL="285750" indent="-285750">
              <a:buFont typeface="Wingdings" panose="05000000000000000000" pitchFamily="2" charset="2"/>
              <a:buChar char="§"/>
            </a:pPr>
            <a:endParaRPr lang="pl-PL" dirty="0" smtClean="0"/>
          </a:p>
          <a:p>
            <a:r>
              <a:rPr lang="pl-PL" dirty="0" smtClean="0"/>
              <a:t> </a:t>
            </a:r>
            <a:endParaRPr lang="pl-PL" dirty="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spc="300" dirty="0">
                <a:effectLst>
                  <a:outerShdw blurRad="38100" dist="38100" dir="2700000" algn="tl">
                    <a:srgbClr val="000000">
                      <a:alpha val="43137"/>
                    </a:srgbClr>
                  </a:outerShdw>
                </a:effectLst>
              </a:rPr>
              <a:t>Postawy wobec tolerancji</a:t>
            </a:r>
          </a:p>
        </p:txBody>
      </p:sp>
      <p:sp>
        <p:nvSpPr>
          <p:cNvPr id="7" name="Symbol zastępczy numeru slajdu 6"/>
          <p:cNvSpPr>
            <a:spLocks noGrp="1"/>
          </p:cNvSpPr>
          <p:nvPr>
            <p:ph type="sldNum" sz="quarter" idx="12"/>
          </p:nvPr>
        </p:nvSpPr>
        <p:spPr/>
        <p:txBody>
          <a:bodyPr/>
          <a:lstStyle/>
          <a:p>
            <a:fld id="{0C27AA52-C9EE-4B7A-8ADC-97D6F759D828}" type="slidenum">
              <a:rPr lang="pl-PL" smtClean="0"/>
              <a:t>9</a:t>
            </a:fld>
            <a:endParaRPr lang="pl-PL"/>
          </a:p>
        </p:txBody>
      </p:sp>
      <p:sp>
        <p:nvSpPr>
          <p:cNvPr id="3" name="Symbol zastępczy stopki 2"/>
          <p:cNvSpPr>
            <a:spLocks noGrp="1"/>
          </p:cNvSpPr>
          <p:nvPr>
            <p:ph type="ftr" sz="quarter" idx="11"/>
          </p:nvPr>
        </p:nvSpPr>
        <p:spPr/>
        <p:txBody>
          <a:bodyPr/>
          <a:lstStyle/>
          <a:p>
            <a:r>
              <a:rPr lang="pl-PL" smtClean="0"/>
              <a:t>Wilamowice, Czerwiec 2017r.</a:t>
            </a:r>
            <a:endParaRPr lang="pl-PL"/>
          </a:p>
        </p:txBody>
      </p:sp>
    </p:spTree>
    <p:extLst>
      <p:ext uri="{BB962C8B-B14F-4D97-AF65-F5344CB8AC3E}">
        <p14:creationId xmlns:p14="http://schemas.microsoft.com/office/powerpoint/2010/main" val="1265193442"/>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2146</TotalTime>
  <Words>1914</Words>
  <Application>Microsoft Office PowerPoint</Application>
  <PresentationFormat>Pokaz na ekranie (4:3)</PresentationFormat>
  <Paragraphs>325</Paragraphs>
  <Slides>34</Slides>
  <Notes>33</Notes>
  <HiddenSlides>0</HiddenSlides>
  <MMClips>0</MMClips>
  <ScaleCrop>false</ScaleCrop>
  <HeadingPairs>
    <vt:vector size="4" baseType="variant">
      <vt:variant>
        <vt:lpstr>Motyw</vt:lpstr>
      </vt:variant>
      <vt:variant>
        <vt:i4>1</vt:i4>
      </vt:variant>
      <vt:variant>
        <vt:lpstr>Tytuły slajdów</vt:lpstr>
      </vt:variant>
      <vt:variant>
        <vt:i4>34</vt:i4>
      </vt:variant>
    </vt:vector>
  </HeadingPairs>
  <TitlesOfParts>
    <vt:vector size="35" baseType="lpstr">
      <vt:lpstr>Motyw pakietu Office</vt:lpstr>
      <vt:lpstr>   Edukacja dla tolerancji i jej pozytywny wpływ na nasz stosunek do osób mających odmienne korzenie kulturowe,  czyli otwarte społeczeństwo, propagujące szacunek dla ludzi różnego pochodzenia.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Edukacja dla tolerancji i jej pozytywny wpływ na nasz stosunek do osób mających odmienne korzenie kulturowe, czyli otwarte społeczeństwo, propagujące szacunek dla ludzi różnego pochodzenia.</dc:title>
  <dc:creator>Info-Biznes</dc:creator>
  <cp:lastModifiedBy>ADMIN</cp:lastModifiedBy>
  <cp:revision>39</cp:revision>
  <cp:lastPrinted>2017-05-16T20:27:30Z</cp:lastPrinted>
  <dcterms:created xsi:type="dcterms:W3CDTF">2017-05-13T22:34:52Z</dcterms:created>
  <dcterms:modified xsi:type="dcterms:W3CDTF">2017-06-16T09:34:13Z</dcterms:modified>
</cp:coreProperties>
</file>